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57" r:id="rId3"/>
    <p:sldId id="258" r:id="rId4"/>
    <p:sldId id="276" r:id="rId5"/>
    <p:sldId id="277" r:id="rId6"/>
    <p:sldId id="260" r:id="rId7"/>
    <p:sldId id="261" r:id="rId8"/>
    <p:sldId id="262" r:id="rId9"/>
    <p:sldId id="263" r:id="rId10"/>
    <p:sldId id="264" r:id="rId11"/>
    <p:sldId id="265" r:id="rId12"/>
    <p:sldId id="278" r:id="rId13"/>
    <p:sldId id="268" r:id="rId14"/>
    <p:sldId id="269" r:id="rId15"/>
    <p:sldId id="270" r:id="rId16"/>
    <p:sldId id="271" r:id="rId17"/>
    <p:sldId id="272" r:id="rId18"/>
    <p:sldId id="273" r:id="rId19"/>
    <p:sldId id="274" r:id="rId20"/>
    <p:sldId id="275"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 Elrod" initials="BE" lastIdx="21" clrIdx="0">
    <p:extLst/>
  </p:cmAuthor>
  <p:cmAuthor id="2" name="Janet Choy" initials="JC" lastIdx="15" clrIdx="1">
    <p:extLst/>
  </p:cmAuthor>
  <p:cmAuthor id="3" name="Messina, Phalla (NIH/NIDCD) [E]" initials="MP([" lastIdx="5"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D43"/>
    <a:srgbClr val="8BC53F"/>
    <a:srgbClr val="11998C"/>
    <a:srgbClr val="DBE8F0"/>
    <a:srgbClr val="E4F3F7"/>
    <a:srgbClr val="EEF3F7"/>
    <a:srgbClr val="D2E5FA"/>
    <a:srgbClr val="069F92"/>
    <a:srgbClr val="185394"/>
    <a:srgbClr val="2B48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25" autoAdjust="0"/>
    <p:restoredTop sz="72469" autoAdjust="0"/>
  </p:normalViewPr>
  <p:slideViewPr>
    <p:cSldViewPr snapToGrid="0" snapToObjects="1">
      <p:cViewPr varScale="1">
        <p:scale>
          <a:sx n="49" d="100"/>
          <a:sy n="49" d="100"/>
        </p:scale>
        <p:origin x="1746"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86" d="100"/>
          <a:sy n="86" d="100"/>
        </p:scale>
        <p:origin x="7696" y="20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710B568-3CCA-4044-A112-AA2B80B7326C}" type="datetimeFigureOut">
              <a:rPr lang="en-US" smtClean="0"/>
              <a:t>12/29/2017</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833D8A8-2818-5440-AB72-217F27369C9D}" type="slidenum">
              <a:rPr lang="en-US" smtClean="0"/>
              <a:t>‹#›</a:t>
            </a:fld>
            <a:endParaRPr lang="en-US" dirty="0"/>
          </a:p>
        </p:txBody>
      </p:sp>
    </p:spTree>
    <p:extLst>
      <p:ext uri="{BB962C8B-B14F-4D97-AF65-F5344CB8AC3E}">
        <p14:creationId xmlns:p14="http://schemas.microsoft.com/office/powerpoint/2010/main" val="340894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F02D7E0-0595-604F-BAB5-146F122F5757}" type="datetimeFigureOut">
              <a:rPr lang="en-US" smtClean="0"/>
              <a:t>12/29/2017</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CE194A9-FFAD-B14F-8F46-4FBBDD028146}" type="slidenum">
              <a:rPr lang="en-US" smtClean="0"/>
              <a:t>‹#›</a:t>
            </a:fld>
            <a:endParaRPr lang="en-US" dirty="0"/>
          </a:p>
        </p:txBody>
      </p:sp>
    </p:spTree>
    <p:extLst>
      <p:ext uri="{BB962C8B-B14F-4D97-AF65-F5344CB8AC3E}">
        <p14:creationId xmlns:p14="http://schemas.microsoft.com/office/powerpoint/2010/main" val="358496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oisyplanet.nidcd.nih.gov/educators/teacher-toolki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oisyplanet.nidcd.nih.gov/educators/teacher-toolki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oisyplanet.nidcd.nih.gov/educators/teacher-toolki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inAHoYuTS7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oisyplanet.nidcd.nih.gov/educators/teacher-toolki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 – my name is [</a:t>
            </a:r>
            <a:r>
              <a:rPr lang="en-US" sz="1200" i="1" kern="1200" dirty="0">
                <a:solidFill>
                  <a:schemeClr val="tx1"/>
                </a:solidFill>
                <a:effectLst/>
                <a:latin typeface="+mn-lt"/>
                <a:ea typeface="+mn-ea"/>
                <a:cs typeface="+mn-cs"/>
              </a:rPr>
              <a:t>insert name here</a:t>
            </a:r>
            <a:r>
              <a:rPr lang="en-US" sz="1200" kern="1200" dirty="0">
                <a:solidFill>
                  <a:schemeClr val="tx1"/>
                </a:solidFill>
                <a:effectLst/>
                <a:latin typeface="+mn-lt"/>
                <a:ea typeface="+mn-ea"/>
                <a:cs typeface="+mn-cs"/>
              </a:rPr>
              <a:t>] and I will be doing a presentation developed by the National Institute on Deafness and Other Communication Disorders, or NIDCD. The NIDCD is part of the National Institutes of Health, or NIH. Has anyone heard of the NIH?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Wait for answers.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NIH is a federal agency that funds and conducts biomedical research. There are 27 Institutes and Centers within the NIH. Each one focuses on a different body part or disease type. At the NIDCD, one of the topics that they study is hearing loss.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“What age do you think hearing loss happens?” and call on kids for answers.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hear the words “hearing loss” most people think of older people and that certainly can be the case. People do tend to lose their hearing as they age. But hearing loss can affect anyone, no matter what their age is.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“Would you agree that it’s a noisy planet?”</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“What are some examples of noisy activities and noisy places?”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like you mentioned, some examples of noisy activities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Concerts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Traffic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Fireworks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Listening to loud music through headphones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Movie theaters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we’ll talk about noise (point to “Noisy” on slide) and hearing loss (point to “Hearing” on slide), and what we can do to protect our hearing against damage caused by noise, which is called noise-induced hearing loss (point to the word “Protect” on slide).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“Can you tell me what we can do to protect our hearing from noise-induced hearing loss?” </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Review three activities: lower the volume, move away from the noise, and wear hearing protectors, such as earplugs and earmuffs.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a:t>
            </a:fld>
            <a:endParaRPr lang="en-US" dirty="0"/>
          </a:p>
        </p:txBody>
      </p:sp>
    </p:spTree>
    <p:extLst>
      <p:ext uri="{BB962C8B-B14F-4D97-AF65-F5344CB8AC3E}">
        <p14:creationId xmlns:p14="http://schemas.microsoft.com/office/powerpoint/2010/main" val="1028058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 going to play a sound and raise your hand if you can hear it.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Select the speaker icon to play sound tone. (Most students will raise their hands, while most adults in the room won’t.)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businesses have taken advantage of this phenomenon. They will produce ringtones for cell phones that only children will hear, or they’ll produce sounds for businesses to play in their parking lots to discourage loitering.</a:t>
            </a: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10</a:t>
            </a:fld>
            <a:endParaRPr lang="en-US" dirty="0"/>
          </a:p>
        </p:txBody>
      </p:sp>
    </p:spTree>
    <p:extLst>
      <p:ext uri="{BB962C8B-B14F-4D97-AF65-F5344CB8AC3E}">
        <p14:creationId xmlns:p14="http://schemas.microsoft.com/office/powerpoint/2010/main" val="43281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wondered what it’s like to have hearing loss? Some sounds aren’t going to be as crisp and clear sounding. In this activity, we’re going to listen to what some common sounds sound like to someone with hearing loss. See if you can guess what they are.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Mention that this is from the Dangerous Decibels website, which is a partner of the Noisy Planet campaign.</a:t>
            </a:r>
            <a:endParaRPr lang="en-US" sz="1200" kern="1200" dirty="0">
              <a:solidFill>
                <a:schemeClr val="tx1"/>
              </a:solidFill>
              <a:effectLst/>
              <a:latin typeface="+mn-lt"/>
              <a:ea typeface="+mn-ea"/>
              <a:cs typeface="+mn-cs"/>
            </a:endParaRPr>
          </a:p>
          <a:p>
            <a:endParaRPr lang="en-US" sz="1200" b="1" i="1" u="sng" kern="1200" dirty="0">
              <a:solidFill>
                <a:schemeClr val="tx1"/>
              </a:solidFill>
              <a:effectLst/>
              <a:latin typeface="+mn-lt"/>
              <a:ea typeface="+mn-ea"/>
              <a:cs typeface="+mn-cs"/>
            </a:endParaRPr>
          </a:p>
          <a:p>
            <a:r>
              <a:rPr lang="en-US" sz="1200" b="1" i="1" u="none" kern="1200" dirty="0">
                <a:solidFill>
                  <a:schemeClr val="tx1"/>
                </a:solidFill>
                <a:effectLst/>
                <a:latin typeface="+mn-lt"/>
                <a:ea typeface="+mn-ea"/>
                <a:cs typeface="+mn-cs"/>
              </a:rPr>
              <a:t>Walk through this activity </a:t>
            </a:r>
            <a:r>
              <a:rPr lang="en-US" sz="1200" b="1" i="1" kern="1200" dirty="0">
                <a:solidFill>
                  <a:schemeClr val="tx1"/>
                </a:solidFill>
                <a:effectLst/>
                <a:latin typeface="+mn-lt"/>
                <a:ea typeface="+mn-ea"/>
                <a:cs typeface="+mn-cs"/>
              </a:rPr>
              <a:t>by asking kids to guess what each sound is. (http://www.dangerousdecibels.org/virtualexhibit/1whatsthatsound.html)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alt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11</a:t>
            </a:fld>
            <a:endParaRPr lang="en-US" dirty="0"/>
          </a:p>
        </p:txBody>
      </p:sp>
    </p:spTree>
    <p:extLst>
      <p:ext uri="{BB962C8B-B14F-4D97-AF65-F5344CB8AC3E}">
        <p14:creationId xmlns:p14="http://schemas.microsoft.com/office/powerpoint/2010/main" val="1067734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Show examples of sounds that are too loud in the Listen Up! Protect Your Hearing infographic. (https://www.noisyplanet.nidcd.nih.gov/kids-preteens/listen-up-infographic) </a:t>
            </a:r>
            <a:endParaRPr 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12</a:t>
            </a:fld>
            <a:endParaRPr lang="en-US" dirty="0"/>
          </a:p>
        </p:txBody>
      </p:sp>
    </p:spTree>
    <p:extLst>
      <p:ext uri="{BB962C8B-B14F-4D97-AF65-F5344CB8AC3E}">
        <p14:creationId xmlns:p14="http://schemas.microsoft.com/office/powerpoint/2010/main" val="2572112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I mentioned at the very beginning, there are three things we can do to protect our hearing from loud sounds. What are they?</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Call on kids to answer the three ways to protect their hearing: lower the volume, move away from the noise, or wear hearing protectors.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The next 3 slides reveal the three ways to protect their hearing.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13</a:t>
            </a:fld>
            <a:endParaRPr lang="en-US" dirty="0"/>
          </a:p>
        </p:txBody>
      </p:sp>
    </p:spTree>
    <p:extLst>
      <p:ext uri="{BB962C8B-B14F-4D97-AF65-F5344CB8AC3E}">
        <p14:creationId xmlns:p14="http://schemas.microsoft.com/office/powerpoint/2010/main" val="68943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14</a:t>
            </a:fld>
            <a:endParaRPr lang="en-US" dirty="0"/>
          </a:p>
        </p:txBody>
      </p:sp>
    </p:spTree>
    <p:extLst>
      <p:ext uri="{BB962C8B-B14F-4D97-AF65-F5344CB8AC3E}">
        <p14:creationId xmlns:p14="http://schemas.microsoft.com/office/powerpoint/2010/main" val="121191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E194A9-FFAD-B14F-8F46-4FBBDD028146}" type="slidenum">
              <a:rPr lang="en-US" smtClean="0"/>
              <a:t>15</a:t>
            </a:fld>
            <a:endParaRPr lang="en-US" dirty="0"/>
          </a:p>
        </p:txBody>
      </p:sp>
    </p:spTree>
    <p:extLst>
      <p:ext uri="{BB962C8B-B14F-4D97-AF65-F5344CB8AC3E}">
        <p14:creationId xmlns:p14="http://schemas.microsoft.com/office/powerpoint/2010/main" val="262891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Show the types of hearing protectors.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Expandable foam earplugs are formable earplugs that are created to expand and mold to the shape of each user’s ear canal.</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to put in and remove earplugs: Roll the earplug into a thin, crease-free cylinder. The tube must be thin enough so that half of the length will fit easily into the ear canal. Slide tube halfway into ear canal and leave to expand until there is a tight seal.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Canal caps often look like ear plugs on a flexible plastic or metal band with either a moldable or premolded tip. These may be either connected by a band to place over the head or jointed bands.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to put in and remove canal caps: Place the band in its respective location and slide the earplug halfway into your ear canal (form them beforehand if they are the moldable type).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Earmuffs are plastic cups that cover the outer ear that protection from outside noise. They fit most users and come with different size cups.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to put on earmuffs: Grab each cup of the ear muffs, one in each hand, and pull apart to stretch. Place the band over the top of your head and slowly release the cups so their placement covers the outer ear.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High-fidelity earplugs are made from hardened silicone, plastic, or rubber, and come in either a variety of sizes, or “one-size-fits-most.” Custom high-fidelity earplugs are custom made for each user’s ear. They are made by making an impression of the ear canal, and then the molds are formed. These earplugs don't change sound quality except for making it softer, which can be useful when it’s important to hear speech.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to put on</a:t>
            </a:r>
            <a:r>
              <a:rPr lang="en-US" sz="120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high-fidelity earplugs: Reach over your head with one hand to pull up on your ear. Then use your other hand to insert the plug with a gentle rocking motion until you have sealed the ear canal. Custom ear plugs should fit easier without having to do the rocking motion for insertion.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16</a:t>
            </a:fld>
            <a:endParaRPr lang="en-US" dirty="0"/>
          </a:p>
        </p:txBody>
      </p:sp>
    </p:spTree>
    <p:extLst>
      <p:ext uri="{BB962C8B-B14F-4D97-AF65-F5344CB8AC3E}">
        <p14:creationId xmlns:p14="http://schemas.microsoft.com/office/powerpoint/2010/main" val="606577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Michael Phelps’ son wore earmuff hearing protectors to safely watch his dad win gold medals in a noisy pool stadium during the 2016 Olympics.</a:t>
            </a:r>
          </a:p>
          <a:p>
            <a:endParaRPr lang="en-US" alt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17</a:t>
            </a:fld>
            <a:endParaRPr lang="en-US" dirty="0"/>
          </a:p>
        </p:txBody>
      </p:sp>
    </p:spTree>
    <p:extLst>
      <p:ext uri="{BB962C8B-B14F-4D97-AF65-F5344CB8AC3E}">
        <p14:creationId xmlns:p14="http://schemas.microsoft.com/office/powerpoint/2010/main" val="643304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[Noisy Planet Student Activity: Refer to the Blow Dryer Demonstration video as a guide. (</a:t>
            </a:r>
            <a:r>
              <a:rPr lang="en-US" sz="1200" b="1" i="1" u="sng" kern="1200" dirty="0">
                <a:solidFill>
                  <a:schemeClr val="tx1"/>
                </a:solidFill>
                <a:effectLst/>
                <a:latin typeface="+mn-lt"/>
                <a:ea typeface="+mn-ea"/>
                <a:cs typeface="+mn-cs"/>
                <a:hlinkClick r:id="rId3"/>
              </a:rPr>
              <a:t>https://www.noisyplanet.nidcd.nih.gov/educators/teacher-toolkit</a:t>
            </a:r>
            <a:r>
              <a:rPr lang="en-US" sz="1200" b="1" i="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two kids to volunteer for this. One will run the blow dryer and another will stand next to it with the decibel level meter. One volunteer will read the meter when the appliance is on full blast and near the appliance. The second volunteer will stand about 15 feet away from the appliance when it is running full blast and will read the meter. Once all have their readings, the rest of the class will guess what the decibel readings were, and the students will divulge their numbers.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take-home message: moving away from loud sounds does make a difference in protecting your hearing.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Note that we don’t want to imply that someone can get noise-induced hearing loss from a blender, hair dryer, or other common household appliance. The amount of time spent doing the activity and the distance from the appliance makes a difference. We just want to show that there are many noises in our environment, some of which—such as some blow dryers—are at the same levels of a rock concert, for example. Ask the students if they can imagine running a blow dryer directly into their ear for 2 hours straight (the length of a typical concert)?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National Institute for Occupational Safety and Health (NIOSH), part of the Centers for Disease Control and Prevention (CDC), developed the NIOSH Sound Level Meter app for iOS  devices to help promote better hearing health and prevention efforts. You can download the free app on iTunes.</a:t>
            </a:r>
          </a:p>
          <a:p>
            <a:endParaRPr lang="en-US" sz="1200" kern="1200" dirty="0">
              <a:solidFill>
                <a:schemeClr val="tx1"/>
              </a:solidFill>
              <a:effectLst/>
              <a:latin typeface="+mn-lt"/>
              <a:ea typeface="+mn-ea"/>
              <a:cs typeface="+mn-cs"/>
            </a:endParaRPr>
          </a:p>
          <a:p>
            <a:endParaRPr lang="en-US" altLang="en-US" i="1" dirty="0"/>
          </a:p>
        </p:txBody>
      </p:sp>
      <p:sp>
        <p:nvSpPr>
          <p:cNvPr id="4" name="Slide Number Placeholder 3"/>
          <p:cNvSpPr>
            <a:spLocks noGrp="1"/>
          </p:cNvSpPr>
          <p:nvPr>
            <p:ph type="sldNum" sz="quarter" idx="10"/>
          </p:nvPr>
        </p:nvSpPr>
        <p:spPr/>
        <p:txBody>
          <a:bodyPr/>
          <a:lstStyle/>
          <a:p>
            <a:fld id="{CCE194A9-FFAD-B14F-8F46-4FBBDD028146}" type="slidenum">
              <a:rPr lang="en-US" smtClean="0"/>
              <a:t>18</a:t>
            </a:fld>
            <a:endParaRPr lang="en-US" dirty="0"/>
          </a:p>
        </p:txBody>
      </p:sp>
    </p:spTree>
    <p:extLst>
      <p:ext uri="{BB962C8B-B14F-4D97-AF65-F5344CB8AC3E}">
        <p14:creationId xmlns:p14="http://schemas.microsoft.com/office/powerpoint/2010/main" val="7758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some examples of free educational materials that the NIDCD offers.</a:t>
            </a: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19</a:t>
            </a:fld>
            <a:endParaRPr lang="en-US" dirty="0"/>
          </a:p>
        </p:txBody>
      </p:sp>
    </p:spTree>
    <p:extLst>
      <p:ext uri="{BB962C8B-B14F-4D97-AF65-F5344CB8AC3E}">
        <p14:creationId xmlns:p14="http://schemas.microsoft.com/office/powerpoint/2010/main" val="118562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[Noisy Planet Student Activity: Refer to the Tuning Fork Demonstration video as a guide (</a:t>
            </a:r>
            <a:r>
              <a:rPr lang="en-US" sz="1200" b="1" i="1" u="sng" kern="1200" dirty="0">
                <a:solidFill>
                  <a:schemeClr val="tx1"/>
                </a:solidFill>
                <a:effectLst/>
                <a:latin typeface="+mn-lt"/>
                <a:ea typeface="+mn-ea"/>
                <a:cs typeface="+mn-cs"/>
                <a:hlinkClick r:id="rId3"/>
              </a:rPr>
              <a:t>https://www.noisyplanet.nidcd.nih.gov/educators/teacher-toolkit</a:t>
            </a:r>
            <a:r>
              <a:rPr lang="en-US" sz="1200" b="1" i="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can understand how noises can affect our hearing, we need to understand sound. What is sound?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Wait for them to suggest answers. Then, one by one, click on the “enter” key to bring up each bullet. </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Sound is energy, like light or electricity.</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crank flashlight to show how energy is needed to turn it 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demonstration shows how energy cannot be created or destroyed but transformed from one type into another—from mechanical energy (turning the crank) into electrical energy.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Sound is caused by pushing air molecules together.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Try clapping your hands. The force of your hands coming together causes molecules in the air to be pushed together. That compression travels through the air in all directions, and will soon reach your ears.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Sound is often made by vibrations in the air.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sounds are caused by vibrations, which are rhythmic compressions of air. We call these sound waves.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“What are some examples of things that vibrate to cause sound?” (a bell, guitar string, blowing on a blade of grass, your vocal cords/folds when you speak)</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Vibrations can be powerful. The stronger the vibrations, the louder the sound.</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vibrations from a tuning fork affect a ping-pong ball. (Hold the ping-pong ball against a tuning fork. The tuning fork isn’t vibrating, so the ping-pong will be still. Then, strike the tuning fork hard on the bottom of your shoe or on the ground or table. When the tuning fork is vibrating, it makes a sound, and the ping-pong ball will bounce against it.).</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a plastic cup telephone works. (When you speak into the cup, it causes the bottom of the cup to vibrate. This vibration causes the fishing wire connecting the two cups to vibrate, which vibrates the bottom of the second cup, and that enables you to hear the person’s voice).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Sound is measured in decibels.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other things do you measure?</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Give examples of units of measure for height, weight, or temperature (inches, pounds, degrees, etc.).</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decibel range that we can hear is roughly 0 decibels to over 100 decibels. The softer the sound, the lower the sound pressure, and the lower the decibel level; the louder the sound, the higher the sound pressure, and the higher the decibel level. The softest sound is 0 decibels, which is like the sound of a pin drop. A whisper is around 30 decibels. Normal conversation is around 60 decibels. Prolonged exposure to any noise at or above 85 decibels can cause gradual hearing loss. The louder the sound, the shorter the period of exposure before hearing loss results.</a:t>
            </a:r>
          </a:p>
          <a:p>
            <a:endParaRPr lang="en-US" sz="1200" kern="1200" dirty="0">
              <a:solidFill>
                <a:schemeClr val="tx1"/>
              </a:solidFill>
              <a:effectLst/>
              <a:latin typeface="+mn-lt"/>
              <a:ea typeface="+mn-ea"/>
              <a:cs typeface="+mn-cs"/>
            </a:endParaRPr>
          </a:p>
          <a:p>
            <a:pPr marL="0" indent="0">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2</a:t>
            </a:fld>
            <a:endParaRPr lang="en-US" dirty="0"/>
          </a:p>
        </p:txBody>
      </p:sp>
    </p:spTree>
    <p:extLst>
      <p:ext uri="{BB962C8B-B14F-4D97-AF65-F5344CB8AC3E}">
        <p14:creationId xmlns:p14="http://schemas.microsoft.com/office/powerpoint/2010/main" val="1559213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Visit the Noisy Planet website to find more information about noise-induced hearing loss, games, and other fun activities. </a:t>
            </a: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20</a:t>
            </a:fld>
            <a:endParaRPr lang="en-US" dirty="0"/>
          </a:p>
        </p:txBody>
      </p:sp>
    </p:spTree>
    <p:extLst>
      <p:ext uri="{BB962C8B-B14F-4D97-AF65-F5344CB8AC3E}">
        <p14:creationId xmlns:p14="http://schemas.microsoft.com/office/powerpoint/2010/main" val="151407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[Noisy Planet Student Activity: Refer to the How We Hear Demonstration video as a guide. (</a:t>
            </a:r>
            <a:r>
              <a:rPr lang="en-US" sz="1200" b="1" i="1" u="sng" kern="1200" dirty="0">
                <a:solidFill>
                  <a:schemeClr val="tx1"/>
                </a:solidFill>
                <a:effectLst/>
                <a:latin typeface="+mn-lt"/>
                <a:ea typeface="+mn-ea"/>
                <a:cs typeface="+mn-cs"/>
                <a:hlinkClick r:id="rId3"/>
              </a:rPr>
              <a:t>https://www.noisyplanet.nidcd.nih.gov/educators/teacher-toolkit</a:t>
            </a:r>
            <a:r>
              <a:rPr lang="en-US" sz="1200" b="1" i="1" kern="1200" dirty="0">
                <a:solidFill>
                  <a:schemeClr val="tx1"/>
                </a:solidFill>
                <a:effectLst/>
                <a:latin typeface="+mn-lt"/>
                <a:ea typeface="+mn-ea"/>
                <a:cs typeface="+mn-cs"/>
              </a:rPr>
              <a:t>)]</a:t>
            </a:r>
          </a:p>
          <a:p>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ear is an amazing instrument for capturing sound vibrations. Take a trumpet, for instance. When it's played, it makes sound waves in the air. The outer ear catches the waves, which then travel through a narrow passageway called the ear canal.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sound waves reach the eardrum. The sound waves make the eardrum vibrate, which in turn vibrates three tiny bones called the malleus, incus, and stapes. These are the smallest bones in your body and together they are smaller than an orange seed. These bones amplify, or increase, the sound vibrations and send them to the cochlea, the part of the inner ear that is shaped like a snail.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cochlea is filled with fluid, and the vibrations make waves in the fluid. Sensory hearing cells get activated as the wave reaches the part of the cochlea that they are sitting in.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Have 7 students act out the process: Kids should line up in a straight line, side-by-side, facing the classroom. The first kid acts as the noise source (bike horn). The second kid acts as the eardrum (he/she is holding a round vinyl disk); the next three kids act as the malleus, the incus, and the stapes. The fifth kid acts as the cochlea and stands to the right of the child acting as the stapes. The last kid is the brain (flashlight). When the first kid honks the horn, the second kid bangs the “eardrum,” the next three kids representing the three bones start vibrating/wiggling/dancing, the kid acting as the cochlea starts sloshing, and the last kid turns on the flashlight to show the electrical signal has reached the brain.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3</a:t>
            </a:fld>
            <a:endParaRPr lang="en-US" dirty="0"/>
          </a:p>
        </p:txBody>
      </p:sp>
    </p:spTree>
    <p:extLst>
      <p:ext uri="{BB962C8B-B14F-4D97-AF65-F5344CB8AC3E}">
        <p14:creationId xmlns:p14="http://schemas.microsoft.com/office/powerpoint/2010/main" val="210978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Watch this video to see an animation of the journey of sound to the brain.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Show the video “Journey of Sound to the Brain”</a:t>
            </a:r>
            <a:r>
              <a:rPr lang="en-US" sz="1200" b="1" i="1" u="none" kern="1200" dirty="0">
                <a:solidFill>
                  <a:schemeClr val="tx1"/>
                </a:solidFill>
                <a:effectLst/>
                <a:latin typeface="+mn-lt"/>
                <a:ea typeface="+mn-ea"/>
                <a:cs typeface="+mn-cs"/>
              </a:rPr>
              <a:t>(</a:t>
            </a:r>
            <a:r>
              <a:rPr lang="en-US" sz="1200" b="1" i="1" dirty="0">
                <a:hlinkClick r:id="rId3"/>
              </a:rPr>
              <a:t>https://www.youtube.com/watch?v=inAHoYuTS7U</a:t>
            </a:r>
            <a:r>
              <a:rPr lang="en-US" sz="1200" b="1"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4</a:t>
            </a:fld>
            <a:endParaRPr lang="en-US" dirty="0"/>
          </a:p>
        </p:txBody>
      </p:sp>
    </p:spTree>
    <p:extLst>
      <p:ext uri="{BB962C8B-B14F-4D97-AF65-F5344CB8AC3E}">
        <p14:creationId xmlns:p14="http://schemas.microsoft.com/office/powerpoint/2010/main" val="3270769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Ask: “How do you think sound damages our hearing?”</a:t>
            </a:r>
            <a:endParaRPr lang="en-US" sz="1200" kern="1200" dirty="0">
              <a:solidFill>
                <a:schemeClr val="tx1"/>
              </a:solidFill>
              <a:effectLst/>
              <a:latin typeface="+mn-lt"/>
              <a:ea typeface="+mn-ea"/>
              <a:cs typeface="+mn-cs"/>
            </a:endParaRPr>
          </a:p>
          <a:p>
            <a:endParaRPr lang="en-US" alt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5</a:t>
            </a:fld>
            <a:endParaRPr lang="en-US" dirty="0"/>
          </a:p>
        </p:txBody>
      </p:sp>
    </p:spTree>
    <p:extLst>
      <p:ext uri="{BB962C8B-B14F-4D97-AF65-F5344CB8AC3E}">
        <p14:creationId xmlns:p14="http://schemas.microsoft.com/office/powerpoint/2010/main" val="179064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[Noisy Planet Student Activity: Refer to the Hair Cell Demonstration video as a guide. (</a:t>
            </a:r>
            <a:r>
              <a:rPr lang="en-US" sz="1200" b="1" i="1" u="sng" kern="1200" dirty="0">
                <a:solidFill>
                  <a:schemeClr val="tx1"/>
                </a:solidFill>
                <a:effectLst/>
                <a:latin typeface="+mn-lt"/>
                <a:ea typeface="+mn-ea"/>
                <a:cs typeface="+mn-cs"/>
                <a:hlinkClick r:id="rId3"/>
              </a:rPr>
              <a:t>https://www.noisyplanet.nidcd.nih.gov/educators/teacher-toolkit</a:t>
            </a:r>
            <a:r>
              <a:rPr lang="en-US" sz="1200" b="1" i="1" kern="1200" dirty="0">
                <a:solidFill>
                  <a:schemeClr val="tx1"/>
                </a:solidFill>
                <a:effectLst/>
                <a:latin typeface="+mn-lt"/>
                <a:ea typeface="+mn-ea"/>
                <a:cs typeface="+mn-cs"/>
              </a:rPr>
              <a:t>)]</a:t>
            </a:r>
          </a:p>
          <a:p>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those sensory cells I was talking about in the last slide? Well, this is what they look like. They are called hair cells. No, not like the ones on your head! Instead, they are called hair cells because they have little bundles of “hairs.”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you ever seen someone with a crewcut or a mohawk? (Or have you ever had bed head so bad that your hair stands straight up on top of your head?) The tops of hair cells look kind of like that. These hair bundles are very important in the hearing process. They bend when sound vibrations reach your ears. The softer the sound </a:t>
            </a:r>
            <a:r>
              <a:rPr lang="en-US" sz="1200" b="1" i="1" kern="1200" dirty="0">
                <a:solidFill>
                  <a:schemeClr val="tx1"/>
                </a:solidFill>
                <a:effectLst/>
                <a:latin typeface="+mn-lt"/>
                <a:ea typeface="+mn-ea"/>
                <a:cs typeface="+mn-cs"/>
              </a:rPr>
              <a:t>(clap softly)</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less they bend. The louder the sound </a:t>
            </a:r>
            <a:r>
              <a:rPr lang="en-US" sz="1200" b="1" i="1" kern="1200" dirty="0">
                <a:solidFill>
                  <a:schemeClr val="tx1"/>
                </a:solidFill>
                <a:effectLst/>
                <a:latin typeface="+mn-lt"/>
                <a:ea typeface="+mn-ea"/>
                <a:cs typeface="+mn-cs"/>
              </a:rPr>
              <a:t>(clap loudly)</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more they bend.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18,000 hair cells in each ear. These hair cells are so small, all 18,000 of them can sit on the head of a pin.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going to make a model of a hair cell. Have you ever made a model before? In this model, your hand is the cell body. The pipe cleaners represent the hair bundle. What’s your arm? </a:t>
            </a:r>
            <a:r>
              <a:rPr lang="en-US" sz="1200" b="1" i="1" kern="1200" dirty="0">
                <a:solidFill>
                  <a:schemeClr val="tx1"/>
                </a:solidFill>
                <a:effectLst/>
                <a:latin typeface="+mn-lt"/>
                <a:ea typeface="+mn-ea"/>
                <a:cs typeface="+mn-cs"/>
              </a:rPr>
              <a:t>(The hearing, or auditory, nerve.)</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Pass out 5 pipe cleaners to each kid. Have them hold the pipe cleaners in their fist while you tell the story of a typical 4</a:t>
            </a:r>
            <a:r>
              <a:rPr lang="en-US" sz="1200" b="1" i="1" kern="1200" baseline="30000" dirty="0">
                <a:solidFill>
                  <a:schemeClr val="tx1"/>
                </a:solidFill>
                <a:effectLst/>
                <a:latin typeface="+mn-lt"/>
                <a:ea typeface="+mn-ea"/>
                <a:cs typeface="+mn-cs"/>
              </a:rPr>
              <a:t>th</a:t>
            </a:r>
            <a:r>
              <a:rPr lang="en-US" sz="1200" b="1" i="1" kern="1200" dirty="0">
                <a:solidFill>
                  <a:schemeClr val="tx1"/>
                </a:solidFill>
                <a:effectLst/>
                <a:latin typeface="+mn-lt"/>
                <a:ea typeface="+mn-ea"/>
                <a:cs typeface="+mn-cs"/>
              </a:rPr>
              <a:t> of July day.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get up, and you make a bowl of cereal, which is now snapping, crackling, and popping </a:t>
            </a:r>
            <a:r>
              <a:rPr lang="en-US" sz="1200" b="1" i="1" kern="1200" dirty="0">
                <a:solidFill>
                  <a:schemeClr val="tx1"/>
                </a:solidFill>
                <a:effectLst/>
                <a:latin typeface="+mn-lt"/>
                <a:ea typeface="+mn-ea"/>
                <a:cs typeface="+mn-cs"/>
              </a:rPr>
              <a:t>(students run their hands over pipe cleaners a little)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you are asked to go outside and mow the lawn. You go out (without hearing protection) and start the mower, which is loud </a:t>
            </a:r>
            <a:r>
              <a:rPr lang="en-US" sz="1200" b="1" i="1" kern="1200" dirty="0">
                <a:solidFill>
                  <a:schemeClr val="tx1"/>
                </a:solidFill>
                <a:effectLst/>
                <a:latin typeface="+mn-lt"/>
                <a:ea typeface="+mn-ea"/>
                <a:cs typeface="+mn-cs"/>
              </a:rPr>
              <a:t>(students run their hands over pipe cleaners more)</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you go to a picnic and you’re having a great time. At 10 p.m., it’s time for the fireworks, and you go down to the front row, and all of the sudden, you hear BOOM BANG BOOM! </a:t>
            </a:r>
            <a:r>
              <a:rPr lang="en-US" sz="1200" b="1" i="1" kern="1200" dirty="0">
                <a:solidFill>
                  <a:schemeClr val="tx1"/>
                </a:solidFill>
                <a:effectLst/>
                <a:latin typeface="+mn-lt"/>
                <a:ea typeface="+mn-ea"/>
                <a:cs typeface="+mn-cs"/>
              </a:rPr>
              <a:t>(Students are running their hands over their pipe cleaners like crazy).</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let’s look at our hair bundles. </a:t>
            </a:r>
            <a:r>
              <a:rPr lang="en-US" sz="1200" b="1" i="1" kern="1200" dirty="0">
                <a:solidFill>
                  <a:schemeClr val="tx1"/>
                </a:solidFill>
                <a:effectLst/>
                <a:latin typeface="+mn-lt"/>
                <a:ea typeface="+mn-ea"/>
                <a:cs typeface="+mn-cs"/>
              </a:rPr>
              <a:t>(Most are going to look very misshapen and bent.)</a:t>
            </a:r>
            <a:r>
              <a:rPr lang="en-US" sz="1200" kern="1200" dirty="0">
                <a:solidFill>
                  <a:schemeClr val="tx1"/>
                </a:solidFill>
                <a:effectLst/>
                <a:latin typeface="+mn-lt"/>
                <a:ea typeface="+mn-ea"/>
                <a:cs typeface="+mn-cs"/>
              </a:rPr>
              <a:t> Can you fix them? No, you can’t seem to fix them, can you?</a:t>
            </a:r>
          </a:p>
          <a:p>
            <a:pPr>
              <a:defRPr/>
            </a:pPr>
            <a:endParaRPr lang="en-US" dirty="0"/>
          </a:p>
          <a:p>
            <a:r>
              <a:rPr lang="en-US" sz="1200" kern="1200" dirty="0">
                <a:solidFill>
                  <a:schemeClr val="tx1"/>
                </a:solidFill>
                <a:effectLst/>
                <a:latin typeface="+mn-lt"/>
                <a:ea typeface="+mn-ea"/>
                <a:cs typeface="+mn-cs"/>
              </a:rPr>
              <a:t>So now that we know what sound is and how we hear sounds, how do you think sound damages our hearing?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students for examples.</a:t>
            </a:r>
            <a:endParaRPr lang="en-US" sz="1200" kern="1200" dirty="0">
              <a:solidFill>
                <a:schemeClr val="tx1"/>
              </a:solidFill>
              <a:effectLst/>
              <a:latin typeface="+mn-lt"/>
              <a:ea typeface="+mn-ea"/>
              <a:cs typeface="+mn-cs"/>
            </a:endParaRPr>
          </a:p>
          <a:p>
            <a:pPr>
              <a:defRPr/>
            </a:pPr>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6</a:t>
            </a:fld>
            <a:endParaRPr lang="en-US" dirty="0"/>
          </a:p>
        </p:txBody>
      </p:sp>
    </p:spTree>
    <p:extLst>
      <p:ext uri="{BB962C8B-B14F-4D97-AF65-F5344CB8AC3E}">
        <p14:creationId xmlns:p14="http://schemas.microsoft.com/office/powerpoint/2010/main" val="183632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Just like the damaged pipe cleaners, hair bundles can be damaged after too much noise. And just like the fact that you can’t make the pipe cleaners go back to normal, you can’t fix hair bundles. Furthermore, when hair bundles are damaged, the hair cells do not continue to function normally. Only fish, frogs, and birds can regrow new hair cells after they have been damaged. Scientists are trying to figure out how to get hair cells to regrow in people, but that hasn’t happened yet.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you ever been to a concert and heard ringing in your ears? That’s called tinnitus. For some people, tinnitus lasts a short while, but for other people who have been around loud noise for a long time, tinnitus can be permanent. There is no cure for tinnitus. Tinnitus is your body’s way of saying that you have been exposed to noise that is much too loud.</a:t>
            </a: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7</a:t>
            </a:fld>
            <a:endParaRPr lang="en-US" dirty="0"/>
          </a:p>
        </p:txBody>
      </p:sp>
    </p:spTree>
    <p:extLst>
      <p:ext uri="{BB962C8B-B14F-4D97-AF65-F5344CB8AC3E}">
        <p14:creationId xmlns:p14="http://schemas.microsoft.com/office/powerpoint/2010/main" val="184563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Watch this video to see how listening to loud sounds for too long can damage your hearing. </a:t>
            </a:r>
          </a:p>
          <a:p>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Show the CDC video “Keep the volume down – Too loud and too long can damage your hearing.” </a:t>
            </a:r>
            <a:r>
              <a:rPr lang="en-US" sz="1200" b="1" i="1" u="none"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https://www.youtube.com/watch?v=krqGja-pDcc</a:t>
            </a:r>
            <a:r>
              <a:rPr lang="en-US" sz="1200" b="1" i="1" u="none" dirty="0"/>
              <a:t>)</a:t>
            </a:r>
          </a:p>
          <a:p>
            <a:endParaRPr lang="en-US" alt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8</a:t>
            </a:fld>
            <a:endParaRPr lang="en-US" dirty="0"/>
          </a:p>
        </p:txBody>
      </p:sp>
    </p:spTree>
    <p:extLst>
      <p:ext uri="{BB962C8B-B14F-4D97-AF65-F5344CB8AC3E}">
        <p14:creationId xmlns:p14="http://schemas.microsoft.com/office/powerpoint/2010/main" val="782214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interesting thing about hair cells is that they detect sounds of different frequency because of where they are in the cochlea. Sounds at the entrance detect high-pitched sounds, while sounds at the far end detect low-pitched sounds, with a range of sounds from high- to low-frequency in between, like a piano.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age, hair cells at the entrance to the cochlea wear out before those at the opposite end. Scientists aren’t entirely sure why. Some feel that hair cells that detect high-pitched sounds may be more vulnerable to injury. Others feel that hair cells at the opening of the cochlea may be exposed to more sound vibrations due to their location, so they are likely to wear out faster. The result is that we are less and less able to hear high-pitched sounds as we get older.</a:t>
            </a:r>
          </a:p>
          <a:p>
            <a:endParaRPr lang="en-US" alt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9</a:t>
            </a:fld>
            <a:endParaRPr lang="en-US" dirty="0"/>
          </a:p>
        </p:txBody>
      </p:sp>
    </p:spTree>
    <p:extLst>
      <p:ext uri="{BB962C8B-B14F-4D97-AF65-F5344CB8AC3E}">
        <p14:creationId xmlns:p14="http://schemas.microsoft.com/office/powerpoint/2010/main" val="207793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E189A9-C774-D245-B14D-582C765A7917}" type="datetimeFigureOut">
              <a:rPr lang="en-US" smtClean="0"/>
              <a:t>12/29/2017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214174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189A9-C774-D245-B14D-582C765A7917}" type="datetimeFigureOut">
              <a:rPr lang="en-US" smtClean="0"/>
              <a:t>12/29/2017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1752438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E189A9-C774-D245-B14D-582C765A7917}" type="datetimeFigureOut">
              <a:rPr lang="en-US" smtClean="0"/>
              <a:t>12/29/2017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493953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E189A9-C774-D245-B14D-582C765A7917}" type="datetimeFigureOut">
              <a:rPr lang="en-US" smtClean="0"/>
              <a:t>12/29/2017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1850296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E189A9-C774-D245-B14D-582C765A7917}" type="datetimeFigureOut">
              <a:rPr lang="en-US" smtClean="0"/>
              <a:t>12/29/2017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221927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E189A9-C774-D245-B14D-582C765A7917}" type="datetimeFigureOut">
              <a:rPr lang="en-US" smtClean="0"/>
              <a:t>12/29/2017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190925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p:cNvSpPr/>
          <p:nvPr userDrawn="1"/>
        </p:nvSpPr>
        <p:spPr>
          <a:xfrm>
            <a:off x="0" y="902421"/>
            <a:ext cx="12192000" cy="5955580"/>
          </a:xfrm>
          <a:prstGeom prst="rect">
            <a:avLst/>
          </a:prstGeom>
          <a:solidFill>
            <a:srgbClr val="F0F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001299"/>
            <a:ext cx="12192001" cy="85670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856702"/>
          </a:xfrm>
          <a:prstGeom prst="rect">
            <a:avLst/>
          </a:prstGeom>
        </p:spPr>
      </p:pic>
      <p:sp>
        <p:nvSpPr>
          <p:cNvPr id="2" name="Title 1"/>
          <p:cNvSpPr>
            <a:spLocks noGrp="1"/>
          </p:cNvSpPr>
          <p:nvPr>
            <p:ph type="title"/>
          </p:nvPr>
        </p:nvSpPr>
        <p:spPr>
          <a:xfrm>
            <a:off x="394636" y="1"/>
            <a:ext cx="10959164" cy="856702"/>
          </a:xfrm>
        </p:spPr>
        <p:txBody>
          <a:bodyPr>
            <a:normAutofit/>
          </a:bodyPr>
          <a:lstStyle>
            <a:lvl1pPr>
              <a:defRPr sz="3600" b="1" i="0">
                <a:solidFill>
                  <a:schemeClr val="bg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394636" y="1212783"/>
            <a:ext cx="10959164" cy="4964180"/>
          </a:xfrm>
        </p:spPr>
        <p:txBody>
          <a:bodyPr/>
          <a:lstStyle>
            <a:lvl1pPr>
              <a:buClr>
                <a:srgbClr val="009F92"/>
              </a:buClr>
              <a:defRPr b="0" i="0">
                <a:solidFill>
                  <a:srgbClr val="2B4860"/>
                </a:solidFill>
                <a:latin typeface="Arial" charset="0"/>
                <a:ea typeface="Arial" charset="0"/>
                <a:cs typeface="Arial" charset="0"/>
              </a:defRPr>
            </a:lvl1pPr>
            <a:lvl2pPr>
              <a:buClr>
                <a:srgbClr val="009F92"/>
              </a:buClr>
              <a:defRPr b="0" i="0">
                <a:solidFill>
                  <a:srgbClr val="2B4860"/>
                </a:solidFill>
                <a:latin typeface="Arial" charset="0"/>
                <a:ea typeface="Arial" charset="0"/>
                <a:cs typeface="Arial" charset="0"/>
              </a:defRPr>
            </a:lvl2pPr>
            <a:lvl3pPr>
              <a:buClr>
                <a:srgbClr val="009F92"/>
              </a:buClr>
              <a:defRPr b="0" i="0">
                <a:solidFill>
                  <a:srgbClr val="2B4860"/>
                </a:solidFill>
                <a:latin typeface="Arial" charset="0"/>
                <a:ea typeface="Arial" charset="0"/>
                <a:cs typeface="Arial" charset="0"/>
              </a:defRPr>
            </a:lvl3pPr>
            <a:lvl4pPr>
              <a:buClr>
                <a:srgbClr val="009F92"/>
              </a:buClr>
              <a:defRPr b="0" i="0">
                <a:solidFill>
                  <a:srgbClr val="2B4860"/>
                </a:solidFill>
                <a:latin typeface="Arial" charset="0"/>
                <a:ea typeface="Arial" charset="0"/>
                <a:cs typeface="Arial" charset="0"/>
              </a:defRPr>
            </a:lvl4pPr>
            <a:lvl5pPr>
              <a:buClr>
                <a:srgbClr val="009F92"/>
              </a:buClr>
              <a:defRPr b="0" i="0">
                <a:solidFill>
                  <a:srgbClr val="2B48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856702"/>
            <a:ext cx="12192000" cy="4571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902421"/>
            <a:ext cx="12192000" cy="45719"/>
          </a:xfrm>
          <a:prstGeom prst="rect">
            <a:avLst/>
          </a:prstGeom>
          <a:solidFill>
            <a:srgbClr val="18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870595" y="5851775"/>
            <a:ext cx="1302154" cy="924410"/>
          </a:xfrm>
          <a:prstGeom prst="rect">
            <a:avLst/>
          </a:prstGeom>
        </p:spPr>
      </p:pic>
    </p:spTree>
    <p:extLst>
      <p:ext uri="{BB962C8B-B14F-4D97-AF65-F5344CB8AC3E}">
        <p14:creationId xmlns:p14="http://schemas.microsoft.com/office/powerpoint/2010/main" val="1063119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DBE8F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287" cy="6858000"/>
          </a:xfrm>
          <a:prstGeom prst="rect">
            <a:avLst/>
          </a:prstGeom>
        </p:spPr>
      </p:pic>
      <p:sp>
        <p:nvSpPr>
          <p:cNvPr id="5" name="Rectangle 4"/>
          <p:cNvSpPr/>
          <p:nvPr userDrawn="1"/>
        </p:nvSpPr>
        <p:spPr>
          <a:xfrm>
            <a:off x="0" y="0"/>
            <a:ext cx="12192000" cy="1616529"/>
          </a:xfrm>
          <a:prstGeom prst="rect">
            <a:avLst/>
          </a:prstGeom>
          <a:solidFill>
            <a:srgbClr val="85B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07319" y="682693"/>
            <a:ext cx="9979781" cy="665702"/>
          </a:xfrm>
        </p:spPr>
        <p:txBody>
          <a:bodyPr lIns="0" tIns="0" rIns="0" bIns="0" anchor="t">
            <a:noAutofit/>
          </a:bodyPr>
          <a:lstStyle>
            <a:lvl1pPr>
              <a:defRPr sz="4800" b="1" i="0">
                <a:solidFill>
                  <a:sysClr val="windowText" lastClr="000000"/>
                </a:solidFill>
                <a:latin typeface="+mn-lt"/>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1101020" y="2212521"/>
            <a:ext cx="9986080" cy="3492364"/>
          </a:xfrm>
        </p:spPr>
        <p:txBody>
          <a:bodyPr lIns="0" tIns="0" rIns="0" bIns="0"/>
          <a:lstStyle>
            <a:lvl1pPr>
              <a:buClr>
                <a:srgbClr val="8BC53F"/>
              </a:buClr>
              <a:defRPr sz="3000" b="0" i="0">
                <a:solidFill>
                  <a:schemeClr val="tx1"/>
                </a:solidFill>
                <a:latin typeface="+mn-lt"/>
                <a:ea typeface="Arial" charset="0"/>
                <a:cs typeface="Arial" charset="0"/>
              </a:defRPr>
            </a:lvl1pPr>
            <a:lvl2pPr>
              <a:buClr>
                <a:srgbClr val="8BC53F"/>
              </a:buClr>
              <a:defRPr b="0" i="0">
                <a:solidFill>
                  <a:schemeClr val="tx1"/>
                </a:solidFill>
                <a:latin typeface="+mn-lt"/>
                <a:ea typeface="Arial" charset="0"/>
                <a:cs typeface="Arial" charset="0"/>
              </a:defRPr>
            </a:lvl2pPr>
            <a:lvl3pPr>
              <a:buClr>
                <a:srgbClr val="8BC53F"/>
              </a:buClr>
              <a:defRPr b="0" i="0">
                <a:solidFill>
                  <a:schemeClr val="tx1"/>
                </a:solidFill>
                <a:latin typeface="+mn-lt"/>
                <a:ea typeface="Arial" charset="0"/>
                <a:cs typeface="Arial" charset="0"/>
              </a:defRPr>
            </a:lvl3pPr>
            <a:lvl4pPr>
              <a:buClr>
                <a:srgbClr val="8BC53F"/>
              </a:buClr>
              <a:defRPr b="0" i="0">
                <a:solidFill>
                  <a:schemeClr val="tx1"/>
                </a:solidFill>
                <a:latin typeface="+mn-lt"/>
                <a:ea typeface="Arial" charset="0"/>
                <a:cs typeface="Arial" charset="0"/>
              </a:defRPr>
            </a:lvl4pPr>
            <a:lvl5pPr>
              <a:buClr>
                <a:srgbClr val="8BC53F"/>
              </a:buClr>
              <a:defRPr b="0" i="0">
                <a:solidFill>
                  <a:schemeClr val="tx1"/>
                </a:solidFill>
                <a:latin typeface="+mn-lt"/>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474779" y="222089"/>
            <a:ext cx="1701900" cy="1208194"/>
          </a:xfrm>
          <a:prstGeom prst="rect">
            <a:avLst/>
          </a:prstGeom>
        </p:spPr>
      </p:pic>
    </p:spTree>
    <p:extLst>
      <p:ext uri="{BB962C8B-B14F-4D97-AF65-F5344CB8AC3E}">
        <p14:creationId xmlns:p14="http://schemas.microsoft.com/office/powerpoint/2010/main" val="2079620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12192001" cy="6859715"/>
          </a:xfrm>
          <a:prstGeom prst="rect">
            <a:avLst/>
          </a:prstGeom>
        </p:spPr>
      </p:pic>
    </p:spTree>
    <p:extLst>
      <p:ext uri="{BB962C8B-B14F-4D97-AF65-F5344CB8AC3E}">
        <p14:creationId xmlns:p14="http://schemas.microsoft.com/office/powerpoint/2010/main" val="77870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11998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437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userDrawn="1"/>
        </p:nvSpPr>
        <p:spPr>
          <a:xfrm flipV="1">
            <a:off x="0" y="-1"/>
            <a:ext cx="12192000" cy="6855743"/>
          </a:xfrm>
          <a:prstGeom prst="rect">
            <a:avLst/>
          </a:prstGeom>
          <a:solidFill>
            <a:srgbClr val="119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userDrawn="1"/>
        </p:nvSpPr>
        <p:spPr>
          <a:xfrm>
            <a:off x="9948334" y="172976"/>
            <a:ext cx="2074333" cy="2074333"/>
          </a:xfrm>
          <a:prstGeom prst="ellipse">
            <a:avLst/>
          </a:prstGeom>
          <a:solidFill>
            <a:srgbClr val="85B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20780" y="510010"/>
            <a:ext cx="1701900" cy="1208194"/>
          </a:xfrm>
          <a:prstGeom prst="rect">
            <a:avLst/>
          </a:prstGeom>
        </p:spPr>
      </p:pic>
      <p:sp>
        <p:nvSpPr>
          <p:cNvPr id="3" name="Title 2">
            <a:extLst>
              <a:ext uri="{FF2B5EF4-FFF2-40B4-BE49-F238E27FC236}">
                <a16:creationId xmlns:a16="http://schemas.microsoft.com/office/drawing/2014/main" id="{EC80FD35-5F5F-44C4-850D-5F9AFEC17E31}"/>
              </a:ext>
            </a:extLst>
          </p:cNvPr>
          <p:cNvSpPr>
            <a:spLocks noGrp="1"/>
          </p:cNvSpPr>
          <p:nvPr>
            <p:ph type="title"/>
          </p:nvPr>
        </p:nvSpPr>
        <p:spPr>
          <a:xfrm>
            <a:off x="0" y="2420286"/>
            <a:ext cx="12192000" cy="1901186"/>
          </a:xfrm>
        </p:spPr>
        <p:txBody>
          <a:bodyPr>
            <a:normAutofit/>
          </a:bodyPr>
          <a:lstStyle>
            <a:lvl1pPr algn="ctr">
              <a:defRPr sz="6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35055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E189A9-C774-D245-B14D-582C765A7917}" type="datetimeFigureOut">
              <a:rPr lang="en-US" smtClean="0"/>
              <a:t>12/29/2017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90323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E189A9-C774-D245-B14D-582C765A7917}" type="datetimeFigureOut">
              <a:rPr lang="en-US" smtClean="0"/>
              <a:t>12/29/2017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139097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E189A9-C774-D245-B14D-582C765A7917}" type="datetimeFigureOut">
              <a:rPr lang="en-US" smtClean="0"/>
              <a:t>12/29/2017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135449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189A9-C774-D245-B14D-582C765A7917}" type="datetimeFigureOut">
              <a:rPr lang="en-US" smtClean="0"/>
              <a:t>12/29/2017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87A28-7B2F-3649-B2E4-6AC35C9BDB0D}" type="slidenum">
              <a:rPr lang="en-US" smtClean="0"/>
              <a:t>‹#›</a:t>
            </a:fld>
            <a:endParaRPr lang="en-US" dirty="0"/>
          </a:p>
        </p:txBody>
      </p:sp>
    </p:spTree>
    <p:extLst>
      <p:ext uri="{BB962C8B-B14F-4D97-AF65-F5344CB8AC3E}">
        <p14:creationId xmlns:p14="http://schemas.microsoft.com/office/powerpoint/2010/main" val="168583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www.dangerousdecibels.org/virtualexhibit/1whatsthatsound.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noisyplanet.nidcd.nih.gov/kids-preteens/listen-up-infographic"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www.noisyplanet.nidcd.nih.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inAHoYuTS7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youtu.be/krqGja-pDc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sic notes, speakers, headphones, saxophone, airplane, guitar, fireworks, microphone. &#10;U.S. Department of Health and Human Services logo.&#10;National Institutes of Health/National Institute on Deafness and Other Communication Disorders logo.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60652"/>
          </a:xfrm>
          <a:prstGeom prst="rect">
            <a:avLst/>
          </a:prstGeom>
        </p:spPr>
      </p:pic>
      <p:pic>
        <p:nvPicPr>
          <p:cNvPr id="8" name="Picture 7" descr="It's a Noisy Planet. Protect their hearing.® A program of the National Institutes of Health."/>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62611" y="1423227"/>
            <a:ext cx="4789292" cy="3399958"/>
          </a:xfrm>
          <a:prstGeom prst="rect">
            <a:avLst/>
          </a:prstGeom>
        </p:spPr>
      </p:pic>
    </p:spTree>
    <p:extLst>
      <p:ext uri="{BB962C8B-B14F-4D97-AF65-F5344CB8AC3E}">
        <p14:creationId xmlns:p14="http://schemas.microsoft.com/office/powerpoint/2010/main" val="215189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01B6-D0CC-4E36-BFDC-AC6B74180568}"/>
              </a:ext>
            </a:extLst>
          </p:cNvPr>
          <p:cNvSpPr>
            <a:spLocks noGrp="1"/>
          </p:cNvSpPr>
          <p:nvPr>
            <p:ph type="title"/>
          </p:nvPr>
        </p:nvSpPr>
        <p:spPr/>
        <p:txBody>
          <a:bodyPr>
            <a:normAutofit/>
          </a:bodyPr>
          <a:lstStyle/>
          <a:p>
            <a:r>
              <a:rPr lang="en-US" altLang="en-US" dirty="0">
                <a:latin typeface="Calibri" charset="0"/>
                <a:ea typeface="Calibri" charset="0"/>
                <a:cs typeface="Calibri" charset="0"/>
              </a:rPr>
              <a:t>A sound most adults</a:t>
            </a:r>
            <a:br>
              <a:rPr lang="en-US" altLang="en-US" dirty="0">
                <a:latin typeface="Calibri" charset="0"/>
                <a:ea typeface="Calibri" charset="0"/>
                <a:cs typeface="Calibri" charset="0"/>
              </a:rPr>
            </a:br>
            <a:r>
              <a:rPr lang="en-US" altLang="en-US" dirty="0">
                <a:latin typeface="Calibri" charset="0"/>
                <a:ea typeface="Calibri" charset="0"/>
                <a:cs typeface="Calibri" charset="0"/>
              </a:rPr>
              <a:t>can’t hear</a:t>
            </a:r>
            <a:endParaRPr lang="en-US" dirty="0"/>
          </a:p>
        </p:txBody>
      </p:sp>
      <p:pic>
        <p:nvPicPr>
          <p:cNvPr id="3" name="sin_17_4khz (mp3cut.net)" descr="Speaker icon which plays a high pitched audio tone.">
            <a:hlinkClick r:id="" action="ppaction://media"/>
            <a:extLst>
              <a:ext uri="{FF2B5EF4-FFF2-40B4-BE49-F238E27FC236}">
                <a16:creationId xmlns:a16="http://schemas.microsoft.com/office/drawing/2014/main" id="{D56A08DD-3D1D-4093-9C43-36EED030A3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37470" y="4836268"/>
            <a:ext cx="1117059" cy="1117059"/>
          </a:xfrm>
          <a:prstGeom prst="rect">
            <a:avLst/>
          </a:prstGeom>
        </p:spPr>
      </p:pic>
    </p:spTree>
    <p:extLst>
      <p:ext uri="{BB962C8B-B14F-4D97-AF65-F5344CB8AC3E}">
        <p14:creationId xmlns:p14="http://schemas.microsoft.com/office/powerpoint/2010/main" val="576406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020" y="563052"/>
            <a:ext cx="9979781" cy="665702"/>
          </a:xfrm>
        </p:spPr>
        <p:txBody>
          <a:bodyPr/>
          <a:lstStyle/>
          <a:p>
            <a:r>
              <a:rPr lang="en-US" dirty="0"/>
              <a:t>What’s That Sound?</a:t>
            </a:r>
          </a:p>
        </p:txBody>
      </p:sp>
      <p:sp>
        <p:nvSpPr>
          <p:cNvPr id="3" name="Content Placeholder 2"/>
          <p:cNvSpPr>
            <a:spLocks noGrp="1"/>
          </p:cNvSpPr>
          <p:nvPr>
            <p:ph idx="1"/>
          </p:nvPr>
        </p:nvSpPr>
        <p:spPr>
          <a:xfrm>
            <a:off x="1101020" y="1845052"/>
            <a:ext cx="10076878" cy="513588"/>
          </a:xfrm>
        </p:spPr>
        <p:txBody>
          <a:bodyPr>
            <a:normAutofit/>
          </a:bodyPr>
          <a:lstStyle/>
          <a:p>
            <a:pPr marL="0" indent="0">
              <a:buNone/>
            </a:pPr>
            <a:r>
              <a:rPr lang="en-US" dirty="0"/>
              <a:t>Guess what common noises sound like if you have hearing loss.</a:t>
            </a:r>
          </a:p>
          <a:p>
            <a:endParaRPr lang="en-US" sz="3600" dirty="0"/>
          </a:p>
        </p:txBody>
      </p:sp>
      <p:pic>
        <p:nvPicPr>
          <p:cNvPr id="4" name="Picture 3" descr="Screenshot of the Dangerous Decibels homepage. "/>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56175" y="2494531"/>
            <a:ext cx="5049625" cy="3170847"/>
          </a:xfrm>
          <a:prstGeom prst="roundRect">
            <a:avLst>
              <a:gd name="adj" fmla="val 4859"/>
            </a:avLst>
          </a:prstGeom>
          <a:solidFill>
            <a:schemeClr val="accent2"/>
          </a:solidFill>
          <a:ln w="50800">
            <a:solidFill>
              <a:srgbClr val="8BC53F"/>
            </a:solidFill>
          </a:ln>
          <a:effectLst/>
        </p:spPr>
      </p:pic>
      <p:sp>
        <p:nvSpPr>
          <p:cNvPr id="5" name="Rectangle 4">
            <a:extLst>
              <a:ext uri="{FF2B5EF4-FFF2-40B4-BE49-F238E27FC236}">
                <a16:creationId xmlns:a16="http://schemas.microsoft.com/office/drawing/2014/main" id="{8562870B-FBFC-49B8-85A9-B7D449027156}"/>
              </a:ext>
            </a:extLst>
          </p:cNvPr>
          <p:cNvSpPr/>
          <p:nvPr/>
        </p:nvSpPr>
        <p:spPr>
          <a:xfrm>
            <a:off x="739869" y="5919281"/>
            <a:ext cx="10799179" cy="523220"/>
          </a:xfrm>
          <a:prstGeom prst="rect">
            <a:avLst/>
          </a:prstGeom>
        </p:spPr>
        <p:txBody>
          <a:bodyPr wrap="square">
            <a:spAutoFit/>
          </a:bodyPr>
          <a:lstStyle/>
          <a:p>
            <a:r>
              <a:rPr lang="en-US" sz="2800" dirty="0">
                <a:hlinkClick r:id="rId4" tooltip="What’s That Sound?"/>
              </a:rPr>
              <a:t>http://www.dangerousdecibels.org/virtualexhibit/1whatsthatsound.html</a:t>
            </a:r>
            <a:endParaRPr lang="en-US" sz="2800" dirty="0"/>
          </a:p>
        </p:txBody>
      </p:sp>
    </p:spTree>
    <p:extLst>
      <p:ext uri="{BB962C8B-B14F-4D97-AF65-F5344CB8AC3E}">
        <p14:creationId xmlns:p14="http://schemas.microsoft.com/office/powerpoint/2010/main" val="833988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B0AFB-42BC-4D69-B0B0-919151948A60}"/>
              </a:ext>
            </a:extLst>
          </p:cNvPr>
          <p:cNvSpPr>
            <a:spLocks noGrp="1"/>
          </p:cNvSpPr>
          <p:nvPr>
            <p:ph type="title"/>
          </p:nvPr>
        </p:nvSpPr>
        <p:spPr>
          <a:xfrm>
            <a:off x="1107319" y="571857"/>
            <a:ext cx="9979781" cy="665702"/>
          </a:xfrm>
        </p:spPr>
        <p:txBody>
          <a:bodyPr/>
          <a:lstStyle/>
          <a:p>
            <a:r>
              <a:rPr lang="en-US" dirty="0"/>
              <a:t>How Loud Is Too Loud? </a:t>
            </a:r>
            <a:br>
              <a:rPr lang="en-US" dirty="0"/>
            </a:br>
            <a:endParaRPr lang="en-US" dirty="0"/>
          </a:p>
        </p:txBody>
      </p:sp>
      <p:pic>
        <p:nvPicPr>
          <p:cNvPr id="8" name="Picture 7" descr="Screenshot of the Centers for Disease Control and Prevention Listen Up! Protect Your Hearing inforgraphic. ">
            <a:extLst>
              <a:ext uri="{FF2B5EF4-FFF2-40B4-BE49-F238E27FC236}">
                <a16:creationId xmlns:a16="http://schemas.microsoft.com/office/drawing/2014/main" id="{972703F5-E72F-4C06-A5C1-CB4CDD985F32}"/>
              </a:ext>
            </a:extLst>
          </p:cNvPr>
          <p:cNvPicPr>
            <a:picLocks noChangeAspect="1"/>
          </p:cNvPicPr>
          <p:nvPr/>
        </p:nvPicPr>
        <p:blipFill>
          <a:blip r:embed="rId3"/>
          <a:stretch>
            <a:fillRect/>
          </a:stretch>
        </p:blipFill>
        <p:spPr>
          <a:xfrm>
            <a:off x="1270907" y="1835988"/>
            <a:ext cx="9652603" cy="3593263"/>
          </a:xfrm>
          <a:prstGeom prst="roundRect">
            <a:avLst>
              <a:gd name="adj" fmla="val 6170"/>
            </a:avLst>
          </a:prstGeom>
          <a:solidFill>
            <a:srgbClr val="FFFFFF">
              <a:shade val="85000"/>
            </a:srgbClr>
          </a:solidFill>
          <a:ln w="50800">
            <a:solidFill>
              <a:srgbClr val="85BD43"/>
            </a:solidFill>
          </a:ln>
          <a:effectLst/>
        </p:spPr>
      </p:pic>
      <p:sp>
        <p:nvSpPr>
          <p:cNvPr id="7" name="Content Placeholder 6">
            <a:extLst>
              <a:ext uri="{FF2B5EF4-FFF2-40B4-BE49-F238E27FC236}">
                <a16:creationId xmlns:a16="http://schemas.microsoft.com/office/drawing/2014/main" id="{07663E42-55BC-4E7B-BA25-099B606DCC3F}"/>
              </a:ext>
            </a:extLst>
          </p:cNvPr>
          <p:cNvSpPr>
            <a:spLocks noGrp="1"/>
          </p:cNvSpPr>
          <p:nvPr>
            <p:ph idx="1"/>
          </p:nvPr>
        </p:nvSpPr>
        <p:spPr>
          <a:xfrm>
            <a:off x="657064" y="5785066"/>
            <a:ext cx="11254520" cy="609599"/>
          </a:xfrm>
        </p:spPr>
        <p:txBody>
          <a:bodyPr>
            <a:normAutofit fontScale="77500" lnSpcReduction="20000"/>
          </a:bodyPr>
          <a:lstStyle/>
          <a:p>
            <a:pPr marL="0" indent="0" algn="ctr">
              <a:buNone/>
            </a:pPr>
            <a:r>
              <a:rPr lang="en-US" sz="3600" dirty="0">
                <a:hlinkClick r:id="rId4"/>
              </a:rPr>
              <a:t>https://www.noisyplanet.nidcd.nih.gov/kids-preteens/listen-up-infographic</a:t>
            </a:r>
            <a:r>
              <a:rPr lang="en-US" sz="3600" dirty="0"/>
              <a:t> </a:t>
            </a: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4059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8A44-A2E4-4EC3-A6FF-649B4C712608}"/>
              </a:ext>
            </a:extLst>
          </p:cNvPr>
          <p:cNvSpPr>
            <a:spLocks noGrp="1"/>
          </p:cNvSpPr>
          <p:nvPr>
            <p:ph type="title"/>
          </p:nvPr>
        </p:nvSpPr>
        <p:spPr/>
        <p:txBody>
          <a:bodyPr>
            <a:normAutofit/>
          </a:bodyPr>
          <a:lstStyle/>
          <a:p>
            <a:r>
              <a:rPr lang="en-US" altLang="en-US" dirty="0">
                <a:latin typeface="Calibri" charset="0"/>
                <a:ea typeface="Calibri" charset="0"/>
                <a:cs typeface="Calibri" charset="0"/>
              </a:rPr>
              <a:t>What can you do</a:t>
            </a:r>
            <a:br>
              <a:rPr lang="en-US" altLang="en-US" dirty="0">
                <a:latin typeface="Calibri" charset="0"/>
                <a:ea typeface="Calibri" charset="0"/>
                <a:cs typeface="Calibri" charset="0"/>
              </a:rPr>
            </a:br>
            <a:r>
              <a:rPr lang="en-US" altLang="en-US" dirty="0">
                <a:latin typeface="Calibri" charset="0"/>
                <a:ea typeface="Calibri" charset="0"/>
                <a:cs typeface="Calibri" charset="0"/>
              </a:rPr>
              <a:t>to protect your hearing?</a:t>
            </a:r>
            <a:endParaRPr lang="en-US" dirty="0"/>
          </a:p>
        </p:txBody>
      </p:sp>
    </p:spTree>
    <p:extLst>
      <p:ext uri="{BB962C8B-B14F-4D97-AF65-F5344CB8AC3E}">
        <p14:creationId xmlns:p14="http://schemas.microsoft.com/office/powerpoint/2010/main" val="14097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To protect your hearing: Lower the volume&#10;A preteen boy wearing headphones holds his left hand up to his left ear. He holds a personal electronic device in his right hand.&#10;It’s a Noisy Planet. Protect Their Hearing logo. A program of the National Institutes of Health.&#10;The Noisy Planet logo is a registered trademark of the U.S. Department of Health and Human Services (HHS).&#10;"/>
          <p:cNvPicPr>
            <a:picLocks noChangeAspect="1" noChangeArrowheads="1"/>
          </p:cNvPicPr>
          <p:nvPr/>
        </p:nvPicPr>
        <p:blipFill rotWithShape="1">
          <a:blip r:embed="rId3">
            <a:extLst>
              <a:ext uri="{28A0092B-C50C-407E-A947-70E740481C1C}">
                <a14:useLocalDpi xmlns:a14="http://schemas.microsoft.com/office/drawing/2010/main"/>
              </a:ext>
            </a:extLst>
          </a:blip>
          <a:srcRect l="589" t="572" r="1255" b="1064"/>
          <a:stretch/>
        </p:blipFill>
        <p:spPr bwMode="auto">
          <a:xfrm>
            <a:off x="3231467" y="487549"/>
            <a:ext cx="5862416" cy="5882903"/>
          </a:xfrm>
          <a:prstGeom prst="roundRect">
            <a:avLst>
              <a:gd name="adj" fmla="val 4756"/>
            </a:avLst>
          </a:prstGeom>
          <a:solidFill>
            <a:srgbClr val="FFFFFF">
              <a:shade val="85000"/>
            </a:srgbClr>
          </a:solidFill>
          <a:ln w="50800">
            <a:solidFill>
              <a:srgbClr val="85BD43"/>
            </a:solidFill>
          </a:ln>
          <a:effectLst/>
          <a:extLst/>
        </p:spPr>
      </p:pic>
    </p:spTree>
    <p:extLst>
      <p:ext uri="{BB962C8B-B14F-4D97-AF65-F5344CB8AC3E}">
        <p14:creationId xmlns:p14="http://schemas.microsoft.com/office/powerpoint/2010/main" val="791764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To protect your hearing: Move away from the noise&#10;A preteen girl holds her right hand up to her right ear.&#10;It’s a Noisy Planet. Protect Their Hearing logo. A program of the National Institutes of Health.&#10;The Noisy Planet logo is a registered trademark of the U.S. Department of Health and Human Services (HHS).&#10;"/>
          <p:cNvPicPr>
            <a:picLocks noChangeAspect="1" noChangeArrowheads="1"/>
          </p:cNvPicPr>
          <p:nvPr/>
        </p:nvPicPr>
        <p:blipFill rotWithShape="1">
          <a:blip r:embed="rId3">
            <a:extLst>
              <a:ext uri="{28A0092B-C50C-407E-A947-70E740481C1C}">
                <a14:useLocalDpi xmlns:a14="http://schemas.microsoft.com/office/drawing/2010/main"/>
              </a:ext>
            </a:extLst>
          </a:blip>
          <a:srcRect l="799" t="522" r="1242" b="1021"/>
          <a:stretch/>
        </p:blipFill>
        <p:spPr bwMode="auto">
          <a:xfrm>
            <a:off x="3163957" y="482048"/>
            <a:ext cx="5864087" cy="5893905"/>
          </a:xfrm>
          <a:prstGeom prst="roundRect">
            <a:avLst>
              <a:gd name="adj" fmla="val 4188"/>
            </a:avLst>
          </a:prstGeom>
          <a:solidFill>
            <a:srgbClr val="FFFFFF">
              <a:shade val="85000"/>
            </a:srgbClr>
          </a:solidFill>
          <a:ln w="50800">
            <a:solidFill>
              <a:srgbClr val="85BD43"/>
            </a:solidFill>
          </a:ln>
          <a:effectLst/>
          <a:extLst/>
        </p:spPr>
      </p:pic>
    </p:spTree>
    <p:extLst>
      <p:ext uri="{BB962C8B-B14F-4D97-AF65-F5344CB8AC3E}">
        <p14:creationId xmlns:p14="http://schemas.microsoft.com/office/powerpoint/2010/main" val="1577547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o protect your hearing: Wear hearing protectors, such as earplugs or earmuffs&#10;A preteen girl places an earplug up next to her right ear.  &#10;It’s a Noisy Planet. Protect Their Hearing logo. A program of the National Institutes of Health.&#10;The Noisy Planet logo is a registered trademark of the U.S. Department of Health and Human Services (HHS).&#10;"/>
          <p:cNvPicPr>
            <a:picLocks noChangeAspect="1" noChangeArrowheads="1"/>
          </p:cNvPicPr>
          <p:nvPr/>
        </p:nvPicPr>
        <p:blipFill rotWithShape="1">
          <a:blip r:embed="rId3">
            <a:extLst>
              <a:ext uri="{28A0092B-C50C-407E-A947-70E740481C1C}">
                <a14:useLocalDpi xmlns:a14="http://schemas.microsoft.com/office/drawing/2010/main"/>
              </a:ext>
            </a:extLst>
          </a:blip>
          <a:srcRect l="743" t="282" r="853" b="650"/>
          <a:stretch/>
        </p:blipFill>
        <p:spPr bwMode="auto">
          <a:xfrm>
            <a:off x="3154017" y="467139"/>
            <a:ext cx="5883966" cy="5923722"/>
          </a:xfrm>
          <a:prstGeom prst="roundRect">
            <a:avLst>
              <a:gd name="adj" fmla="val 4709"/>
            </a:avLst>
          </a:prstGeom>
          <a:solidFill>
            <a:srgbClr val="FFFFFF">
              <a:shade val="85000"/>
            </a:srgbClr>
          </a:solidFill>
          <a:ln w="50800">
            <a:solidFill>
              <a:srgbClr val="85BD43"/>
            </a:solidFill>
            <a:miter lim="800000"/>
            <a:headEnd/>
            <a:tailEnd/>
          </a:ln>
          <a:effectLst/>
          <a:extLst/>
        </p:spPr>
      </p:pic>
    </p:spTree>
    <p:extLst>
      <p:ext uri="{BB962C8B-B14F-4D97-AF65-F5344CB8AC3E}">
        <p14:creationId xmlns:p14="http://schemas.microsoft.com/office/powerpoint/2010/main" val="1377776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hael Phelps won 2 gold medals last night. One more for baby Boomer’s headphones to block noise. #savehearing&#10;Two women cheering at a sport event. The woman on the left holds a young infant in her lap, who is wearing headphones. The woman on the right raises her arms to cheer. "/>
          <p:cNvPicPr>
            <a:picLocks noChangeAspect="1"/>
          </p:cNvPicPr>
          <p:nvPr/>
        </p:nvPicPr>
        <p:blipFill rotWithShape="1">
          <a:blip r:embed="rId3">
            <a:extLst>
              <a:ext uri="{28A0092B-C50C-407E-A947-70E740481C1C}">
                <a14:useLocalDpi xmlns:a14="http://schemas.microsoft.com/office/drawing/2010/main"/>
              </a:ext>
            </a:extLst>
          </a:blip>
          <a:srcRect l="910" t="1103" r="1020" b="968"/>
          <a:stretch/>
        </p:blipFill>
        <p:spPr bwMode="auto">
          <a:xfrm>
            <a:off x="3163957" y="596348"/>
            <a:ext cx="5864087" cy="5665304"/>
          </a:xfrm>
          <a:prstGeom prst="roundRect">
            <a:avLst>
              <a:gd name="adj" fmla="val 4033"/>
            </a:avLst>
          </a:prstGeom>
          <a:solidFill>
            <a:srgbClr val="FFFFFF">
              <a:shade val="85000"/>
            </a:srgbClr>
          </a:solidFill>
          <a:ln w="50800">
            <a:solidFill>
              <a:srgbClr val="85BD43"/>
            </a:solidFill>
            <a:miter lim="800000"/>
            <a:headEnd/>
            <a:tailEnd/>
          </a:ln>
          <a:effectLst/>
          <a:extLst/>
        </p:spPr>
      </p:pic>
    </p:spTree>
    <p:extLst>
      <p:ext uri="{BB962C8B-B14F-4D97-AF65-F5344CB8AC3E}">
        <p14:creationId xmlns:p14="http://schemas.microsoft.com/office/powerpoint/2010/main" val="2096111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C57ACE-D329-4CF3-86D8-F9C3F4C72E46}"/>
              </a:ext>
            </a:extLst>
          </p:cNvPr>
          <p:cNvSpPr>
            <a:spLocks noGrp="1"/>
          </p:cNvSpPr>
          <p:nvPr>
            <p:ph type="title"/>
          </p:nvPr>
        </p:nvSpPr>
        <p:spPr>
          <a:xfrm>
            <a:off x="994408" y="509450"/>
            <a:ext cx="9979781" cy="665702"/>
          </a:xfrm>
        </p:spPr>
        <p:txBody>
          <a:bodyPr/>
          <a:lstStyle/>
          <a:p>
            <a:r>
              <a:rPr lang="en-US" altLang="en-US" dirty="0">
                <a:solidFill>
                  <a:schemeClr val="tx1"/>
                </a:solidFill>
                <a:latin typeface="Calibri" charset="0"/>
                <a:ea typeface="Calibri" charset="0"/>
                <a:cs typeface="Calibri" charset="0"/>
              </a:rPr>
              <a:t>Household Appliance Experiment</a:t>
            </a:r>
            <a:br>
              <a:rPr lang="en-US" dirty="0">
                <a:solidFill>
                  <a:schemeClr val="bg1"/>
                </a:solidFill>
                <a:latin typeface="Calibri" charset="0"/>
                <a:ea typeface="Calibri" charset="0"/>
                <a:cs typeface="Calibri" charset="0"/>
              </a:rPr>
            </a:br>
            <a:endParaRPr lang="en-US" dirty="0"/>
          </a:p>
        </p:txBody>
      </p:sp>
      <p:pic>
        <p:nvPicPr>
          <p:cNvPr id="4" name="Picture 3" descr="A male adult holds a blow dryer while two children, a girl and a boy, hold sound meters in their hands. In the background is a TV displaying the Noisy Planet campaign logo. ">
            <a:extLst>
              <a:ext uri="{FF2B5EF4-FFF2-40B4-BE49-F238E27FC236}">
                <a16:creationId xmlns:a16="http://schemas.microsoft.com/office/drawing/2014/main" id="{EF509A5D-DE62-4301-9F75-A1841F73A3F8}"/>
              </a:ext>
            </a:extLst>
          </p:cNvPr>
          <p:cNvPicPr>
            <a:picLocks noChangeAspect="1"/>
          </p:cNvPicPr>
          <p:nvPr/>
        </p:nvPicPr>
        <p:blipFill>
          <a:blip r:embed="rId3"/>
          <a:stretch>
            <a:fillRect/>
          </a:stretch>
        </p:blipFill>
        <p:spPr>
          <a:xfrm>
            <a:off x="2917196" y="1944701"/>
            <a:ext cx="6134206" cy="4089471"/>
          </a:xfrm>
          <a:prstGeom prst="roundRect">
            <a:avLst>
              <a:gd name="adj" fmla="val 5776"/>
            </a:avLst>
          </a:prstGeom>
          <a:solidFill>
            <a:srgbClr val="FFFFFF">
              <a:shade val="85000"/>
            </a:srgbClr>
          </a:solidFill>
          <a:ln w="50800">
            <a:solidFill>
              <a:srgbClr val="85BD43"/>
            </a:solidFill>
          </a:ln>
          <a:effectLst/>
        </p:spPr>
      </p:pic>
    </p:spTree>
    <p:extLst>
      <p:ext uri="{BB962C8B-B14F-4D97-AF65-F5344CB8AC3E}">
        <p14:creationId xmlns:p14="http://schemas.microsoft.com/office/powerpoint/2010/main" val="487716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635" y="500372"/>
            <a:ext cx="9979781" cy="665702"/>
          </a:xfrm>
        </p:spPr>
        <p:txBody>
          <a:bodyPr/>
          <a:lstStyle/>
          <a:p>
            <a:r>
              <a:rPr lang="en-US" dirty="0"/>
              <a:t>Educational Materials</a:t>
            </a:r>
          </a:p>
        </p:txBody>
      </p:sp>
      <p:sp>
        <p:nvSpPr>
          <p:cNvPr id="4" name="TextBox 3"/>
          <p:cNvSpPr txBox="1"/>
          <p:nvPr/>
        </p:nvSpPr>
        <p:spPr>
          <a:xfrm>
            <a:off x="1653418" y="1828933"/>
            <a:ext cx="1650775" cy="307777"/>
          </a:xfrm>
          <a:prstGeom prst="rect">
            <a:avLst/>
          </a:prstGeom>
          <a:noFill/>
        </p:spPr>
        <p:txBody>
          <a:bodyPr wrap="square" lIns="0" tIns="0" rIns="0" bIns="0" rtlCol="0">
            <a:spAutoFit/>
          </a:bodyPr>
          <a:lstStyle/>
          <a:p>
            <a:pPr algn="ctr"/>
            <a:r>
              <a:rPr lang="en-US" sz="2000" b="1" dirty="0">
                <a:solidFill>
                  <a:srgbClr val="185394"/>
                </a:solidFill>
                <a:latin typeface="Calibri" charset="0"/>
                <a:ea typeface="Calibri" charset="0"/>
                <a:cs typeface="Calibri" charset="0"/>
              </a:rPr>
              <a:t>Fact Sheets</a:t>
            </a:r>
          </a:p>
        </p:txBody>
      </p:sp>
      <p:grpSp>
        <p:nvGrpSpPr>
          <p:cNvPr id="15" name="Group 14" descr="Noisy Planet English and Spanish fact sheets&#10;"/>
          <p:cNvGrpSpPr/>
          <p:nvPr/>
        </p:nvGrpSpPr>
        <p:grpSpPr>
          <a:xfrm>
            <a:off x="1107319" y="2305972"/>
            <a:ext cx="3002256" cy="4118979"/>
            <a:chOff x="1271680" y="1612097"/>
            <a:chExt cx="3402575" cy="4668200"/>
          </a:xfrm>
          <a:effectLst>
            <a:outerShdw blurRad="50800" dist="76200" dir="2700000" sx="99000" sy="99000" algn="tl" rotWithShape="0">
              <a:prstClr val="black">
                <a:alpha val="44000"/>
              </a:prstClr>
            </a:outerShdw>
          </a:effectLst>
        </p:grpSpPr>
        <p:pic>
          <p:nvPicPr>
            <p:cNvPr id="8" name="Picture 7" descr="Noisy Planet English and Spanish fact sheets"/>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auto">
            <a:xfrm>
              <a:off x="1271680" y="1612097"/>
              <a:ext cx="2824395" cy="3654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Noisy Planet English and Spanish fact sheets"/>
            <p:cNvPicPr>
              <a:picLocks noChangeAspect="1" noChangeArrowheads="1"/>
            </p:cNvPicPr>
            <p:nvPr/>
          </p:nvPicPr>
          <p:blipFill>
            <a:blip r:embed="rId4" cstate="hqprint">
              <a:extLst>
                <a:ext uri="{28A0092B-C50C-407E-A947-70E740481C1C}">
                  <a14:useLocalDpi xmlns:a14="http://schemas.microsoft.com/office/drawing/2010/main"/>
                </a:ext>
              </a:extLst>
            </a:blip>
            <a:stretch>
              <a:fillRect/>
            </a:stretch>
          </p:blipFill>
          <p:spPr bwMode="auto">
            <a:xfrm>
              <a:off x="1890596" y="2678151"/>
              <a:ext cx="2783659" cy="360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p:nvPr/>
        </p:nvSpPr>
        <p:spPr>
          <a:xfrm>
            <a:off x="5271821" y="1794502"/>
            <a:ext cx="1650775" cy="307777"/>
          </a:xfrm>
          <a:prstGeom prst="rect">
            <a:avLst/>
          </a:prstGeom>
          <a:noFill/>
        </p:spPr>
        <p:txBody>
          <a:bodyPr wrap="square" lIns="0" tIns="0" rIns="0" bIns="0" rtlCol="0">
            <a:spAutoFit/>
          </a:bodyPr>
          <a:lstStyle/>
          <a:p>
            <a:pPr algn="ctr"/>
            <a:r>
              <a:rPr lang="en-US" sz="2000" b="1" dirty="0">
                <a:solidFill>
                  <a:srgbClr val="185394"/>
                </a:solidFill>
                <a:latin typeface="Calibri" charset="0"/>
                <a:ea typeface="Calibri" charset="0"/>
                <a:cs typeface="Calibri" charset="0"/>
              </a:rPr>
              <a:t>Posters</a:t>
            </a:r>
          </a:p>
        </p:txBody>
      </p:sp>
      <p:pic>
        <p:nvPicPr>
          <p:cNvPr id="10" name="Picture 3" descr="Noisy Planet cartoon poster&#10;"/>
          <p:cNvPicPr>
            <a:picLocks noChangeAspect="1" noChangeArrowheads="1"/>
          </p:cNvPicPr>
          <p:nvPr/>
        </p:nvPicPr>
        <p:blipFill>
          <a:blip r:embed="rId5" cstate="hqprint">
            <a:extLst>
              <a:ext uri="{28A0092B-C50C-407E-A947-70E740481C1C}">
                <a14:useLocalDpi xmlns:a14="http://schemas.microsoft.com/office/drawing/2010/main"/>
              </a:ext>
            </a:extLst>
          </a:blip>
          <a:stretch>
            <a:fillRect/>
          </a:stretch>
        </p:blipFill>
        <p:spPr bwMode="auto">
          <a:xfrm>
            <a:off x="4702132" y="2305972"/>
            <a:ext cx="2664277" cy="4116982"/>
          </a:xfrm>
          <a:prstGeom prst="rect">
            <a:avLst/>
          </a:prstGeom>
          <a:noFill/>
          <a:ln>
            <a:noFill/>
          </a:ln>
          <a:effectLst>
            <a:outerShdw blurRad="50800" dist="76200" dir="2700000" sx="99000" sy="99000" algn="tl" rotWithShape="0">
              <a:prstClr val="black">
                <a:alpha val="44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678322" y="1809890"/>
            <a:ext cx="1650775" cy="307777"/>
          </a:xfrm>
          <a:prstGeom prst="rect">
            <a:avLst/>
          </a:prstGeom>
          <a:noFill/>
        </p:spPr>
        <p:txBody>
          <a:bodyPr wrap="square" lIns="0" tIns="0" rIns="0" bIns="0" rtlCol="0">
            <a:spAutoFit/>
          </a:bodyPr>
          <a:lstStyle/>
          <a:p>
            <a:pPr algn="ctr"/>
            <a:r>
              <a:rPr lang="en-US" sz="2000" b="1" dirty="0">
                <a:solidFill>
                  <a:srgbClr val="185394"/>
                </a:solidFill>
                <a:latin typeface="Calibri" charset="0"/>
                <a:ea typeface="Calibri" charset="0"/>
                <a:cs typeface="Calibri" charset="0"/>
              </a:rPr>
              <a:t>Bookmarks</a:t>
            </a:r>
          </a:p>
        </p:txBody>
      </p:sp>
      <p:grpSp>
        <p:nvGrpSpPr>
          <p:cNvPr id="19" name="Group 18" descr="Front and back of Noisy Planet bookmark.&#10;"/>
          <p:cNvGrpSpPr/>
          <p:nvPr/>
        </p:nvGrpSpPr>
        <p:grpSpPr>
          <a:xfrm>
            <a:off x="7958966" y="2305973"/>
            <a:ext cx="2997450" cy="4116981"/>
            <a:chOff x="8395210" y="1531260"/>
            <a:chExt cx="2997450" cy="4116981"/>
          </a:xfrm>
          <a:effectLst>
            <a:outerShdw blurRad="50800" dist="76200" dir="2700000" sx="99000" sy="99000" algn="tl" rotWithShape="0">
              <a:prstClr val="black">
                <a:alpha val="44000"/>
              </a:prstClr>
            </a:outerShdw>
          </a:effectLst>
        </p:grpSpPr>
        <p:pic>
          <p:nvPicPr>
            <p:cNvPr id="17" name="Picture 16" descr="Front and back of Noisy Planet bookmark.&#1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939954" y="1531260"/>
              <a:ext cx="1452706" cy="4116981"/>
            </a:xfrm>
            <a:prstGeom prst="rect">
              <a:avLst/>
            </a:prstGeom>
          </p:spPr>
        </p:pic>
        <p:pic>
          <p:nvPicPr>
            <p:cNvPr id="18" name="Picture 17" descr="Front and back of Noisy Planet bookmark.&#10;"/>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395210" y="1531260"/>
              <a:ext cx="1452706" cy="4116981"/>
            </a:xfrm>
            <a:prstGeom prst="rect">
              <a:avLst/>
            </a:prstGeom>
          </p:spPr>
        </p:pic>
      </p:grpSp>
    </p:spTree>
    <p:extLst>
      <p:ext uri="{BB962C8B-B14F-4D97-AF65-F5344CB8AC3E}">
        <p14:creationId xmlns:p14="http://schemas.microsoft.com/office/powerpoint/2010/main" val="2046213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E8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5850" y="514351"/>
            <a:ext cx="10799584" cy="620486"/>
          </a:xfrm>
        </p:spPr>
        <p:txBody>
          <a:bodyPr/>
          <a:lstStyle/>
          <a:p>
            <a:r>
              <a:rPr lang="en-US" dirty="0">
                <a:latin typeface="+mn-lt"/>
              </a:rPr>
              <a:t>What Is Sound?  </a:t>
            </a:r>
          </a:p>
        </p:txBody>
      </p:sp>
      <p:sp>
        <p:nvSpPr>
          <p:cNvPr id="3" name="Content Placeholder 2"/>
          <p:cNvSpPr>
            <a:spLocks noGrp="1"/>
          </p:cNvSpPr>
          <p:nvPr>
            <p:ph idx="1"/>
          </p:nvPr>
        </p:nvSpPr>
        <p:spPr>
          <a:xfrm>
            <a:off x="1085850" y="1926772"/>
            <a:ext cx="9730196" cy="4111216"/>
          </a:xfrm>
        </p:spPr>
        <p:txBody>
          <a:bodyPr>
            <a:normAutofit/>
          </a:bodyPr>
          <a:lstStyle/>
          <a:p>
            <a:pPr>
              <a:spcBef>
                <a:spcPts val="1800"/>
              </a:spcBef>
              <a:buFont typeface="Arial" charset="0"/>
              <a:buChar char="•"/>
            </a:pPr>
            <a:r>
              <a:rPr lang="en-US" altLang="en-US" dirty="0"/>
              <a:t>Sound is energy, like light or electricity.</a:t>
            </a:r>
          </a:p>
          <a:p>
            <a:pPr>
              <a:spcBef>
                <a:spcPts val="1800"/>
              </a:spcBef>
              <a:buFont typeface="Arial" charset="0"/>
              <a:buChar char="•"/>
            </a:pPr>
            <a:r>
              <a:rPr lang="en-US" altLang="en-US" dirty="0"/>
              <a:t>Sound is made when objects vibrate.</a:t>
            </a:r>
          </a:p>
          <a:p>
            <a:pPr>
              <a:spcBef>
                <a:spcPts val="1800"/>
              </a:spcBef>
              <a:buFont typeface="Arial" charset="0"/>
              <a:buChar char="•"/>
            </a:pPr>
            <a:r>
              <a:rPr lang="en-US" altLang="en-US" dirty="0"/>
              <a:t>Sound vibrations travel in waves by pushing </a:t>
            </a:r>
            <a:br>
              <a:rPr lang="en-US" altLang="en-US" dirty="0"/>
            </a:br>
            <a:r>
              <a:rPr lang="en-US" altLang="en-US" dirty="0"/>
              <a:t>air molecules together.</a:t>
            </a:r>
          </a:p>
          <a:p>
            <a:pPr>
              <a:spcBef>
                <a:spcPts val="1800"/>
              </a:spcBef>
              <a:buFont typeface="Arial" charset="0"/>
              <a:buChar char="•"/>
            </a:pPr>
            <a:r>
              <a:rPr lang="en-US" altLang="en-US" dirty="0"/>
              <a:t>Vibrations can be powerful. The stronger the vibrations, </a:t>
            </a:r>
            <a:br>
              <a:rPr lang="en-US" altLang="en-US" dirty="0"/>
            </a:br>
            <a:r>
              <a:rPr lang="en-US" altLang="en-US" dirty="0"/>
              <a:t>the louder the sound.</a:t>
            </a:r>
          </a:p>
          <a:p>
            <a:pPr>
              <a:spcBef>
                <a:spcPts val="1800"/>
              </a:spcBef>
              <a:buFont typeface="Arial" charset="0"/>
              <a:buChar char="•"/>
            </a:pPr>
            <a:r>
              <a:rPr lang="en-US" altLang="en-US" dirty="0"/>
              <a:t>Sound is measured in decibels.</a:t>
            </a:r>
          </a:p>
        </p:txBody>
      </p:sp>
    </p:spTree>
    <p:extLst>
      <p:ext uri="{BB962C8B-B14F-4D97-AF65-F5344CB8AC3E}">
        <p14:creationId xmlns:p14="http://schemas.microsoft.com/office/powerpoint/2010/main" val="174375050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627" y="563991"/>
            <a:ext cx="9979781" cy="665702"/>
          </a:xfrm>
        </p:spPr>
        <p:txBody>
          <a:bodyPr/>
          <a:lstStyle/>
          <a:p>
            <a:r>
              <a:rPr lang="en-US" dirty="0"/>
              <a:t>For more information, visit:</a:t>
            </a:r>
          </a:p>
        </p:txBody>
      </p:sp>
      <p:pic>
        <p:nvPicPr>
          <p:cNvPr id="6" name="Picture 5" descr="Noisy Planet campaign poster on why to protect your hearing and how to protect your hearing. &#10;&#10;">
            <a:extLst>
              <a:ext uri="{FF2B5EF4-FFF2-40B4-BE49-F238E27FC236}">
                <a16:creationId xmlns:a16="http://schemas.microsoft.com/office/drawing/2014/main" id="{FBF9FB16-4341-44BC-8BD6-0BC329F05D13}"/>
              </a:ext>
            </a:extLst>
          </p:cNvPr>
          <p:cNvPicPr>
            <a:picLocks noChangeAspect="1"/>
          </p:cNvPicPr>
          <p:nvPr/>
        </p:nvPicPr>
        <p:blipFill>
          <a:blip r:embed="rId3"/>
          <a:stretch>
            <a:fillRect/>
          </a:stretch>
        </p:blipFill>
        <p:spPr>
          <a:xfrm>
            <a:off x="2544655" y="1731398"/>
            <a:ext cx="7150785" cy="3810701"/>
          </a:xfrm>
          <a:prstGeom prst="rect">
            <a:avLst/>
          </a:prstGeom>
        </p:spPr>
      </p:pic>
      <p:sp>
        <p:nvSpPr>
          <p:cNvPr id="3" name="Content Placeholder 2"/>
          <p:cNvSpPr>
            <a:spLocks noGrp="1"/>
          </p:cNvSpPr>
          <p:nvPr>
            <p:ph idx="1"/>
          </p:nvPr>
        </p:nvSpPr>
        <p:spPr>
          <a:xfrm>
            <a:off x="2747343" y="5622365"/>
            <a:ext cx="6948097" cy="509265"/>
          </a:xfrm>
        </p:spPr>
        <p:txBody>
          <a:bodyPr>
            <a:normAutofit fontScale="92500"/>
          </a:bodyPr>
          <a:lstStyle/>
          <a:p>
            <a:pPr marL="0" indent="0" algn="ctr">
              <a:buNone/>
            </a:pPr>
            <a:r>
              <a:rPr lang="en-US" sz="3600" dirty="0">
                <a:hlinkClick r:id="rId4" tooltip="Noisy Planet"/>
              </a:rPr>
              <a:t>https://www.noisyplanet.nidcd.nih.gov </a:t>
            </a:r>
            <a:endParaRPr lang="en-US" sz="3600" dirty="0"/>
          </a:p>
        </p:txBody>
      </p:sp>
      <p:pic>
        <p:nvPicPr>
          <p:cNvPr id="13" name="Picture 12" descr="Dangerous Decibels logo. "/>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91785" y="6131630"/>
            <a:ext cx="613946" cy="567286"/>
          </a:xfrm>
          <a:prstGeom prst="rect">
            <a:avLst/>
          </a:prstGeom>
        </p:spPr>
      </p:pic>
      <p:sp>
        <p:nvSpPr>
          <p:cNvPr id="8" name="TextBox 7"/>
          <p:cNvSpPr txBox="1"/>
          <p:nvPr/>
        </p:nvSpPr>
        <p:spPr>
          <a:xfrm>
            <a:off x="2305731" y="6322877"/>
            <a:ext cx="8167595" cy="246221"/>
          </a:xfrm>
          <a:prstGeom prst="rect">
            <a:avLst/>
          </a:prstGeom>
          <a:noFill/>
        </p:spPr>
        <p:txBody>
          <a:bodyPr wrap="square" lIns="0" tIns="0" rIns="0" bIns="0" rtlCol="0">
            <a:spAutoFit/>
          </a:bodyPr>
          <a:lstStyle/>
          <a:p>
            <a:r>
              <a:rPr lang="en-US" altLang="en-US" sz="1600" i="1" dirty="0">
                <a:latin typeface="Arial" charset="0"/>
              </a:rPr>
              <a:t>Presentation adapted from Dangerous Decibels, partner to the Noisy Planet campaign</a:t>
            </a:r>
          </a:p>
        </p:txBody>
      </p:sp>
    </p:spTree>
    <p:extLst>
      <p:ext uri="{BB962C8B-B14F-4D97-AF65-F5344CB8AC3E}">
        <p14:creationId xmlns:p14="http://schemas.microsoft.com/office/powerpoint/2010/main" val="219201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E8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029" y="519070"/>
            <a:ext cx="10050236" cy="501117"/>
          </a:xfrm>
        </p:spPr>
        <p:txBody>
          <a:bodyPr/>
          <a:lstStyle/>
          <a:p>
            <a:r>
              <a:rPr lang="en-US" dirty="0"/>
              <a:t>How Do We Hear?</a:t>
            </a:r>
          </a:p>
        </p:txBody>
      </p:sp>
      <p:sp>
        <p:nvSpPr>
          <p:cNvPr id="10" name="Rounded Rectangle 9" descr="&quot; &quot;"/>
          <p:cNvSpPr/>
          <p:nvPr/>
        </p:nvSpPr>
        <p:spPr>
          <a:xfrm>
            <a:off x="1994019" y="1937620"/>
            <a:ext cx="8203963" cy="4335235"/>
          </a:xfrm>
          <a:prstGeom prst="roundRect">
            <a:avLst>
              <a:gd name="adj" fmla="val 5337"/>
            </a:avLst>
          </a:prstGeom>
          <a:solidFill>
            <a:schemeClr val="bg1"/>
          </a:solidFill>
          <a:ln w="50800">
            <a:solidFill>
              <a:srgbClr val="8BC53F"/>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Content Placeholder 9" descr="Illustration showing the parts of the ear, including the outer ear, middle ear, and inner ear. From the outer ear, a long canal leads to the ear drum and the middle ear. The middle ear is made up of three bones that are behind the ear drum. Further inside and past the middle ear is the inner ear, which contains the cochlea, a snail shaped organ. "/>
          <p:cNvPicPr>
            <a:picLocks noChangeAspect="1"/>
          </p:cNvPicPr>
          <p:nvPr/>
        </p:nvPicPr>
        <p:blipFill rotWithShape="1">
          <a:blip r:embed="rId3">
            <a:alphaModFix/>
            <a:extLst>
              <a:ext uri="{28A0092B-C50C-407E-A947-70E740481C1C}">
                <a14:useLocalDpi xmlns:a14="http://schemas.microsoft.com/office/drawing/2010/main"/>
              </a:ext>
            </a:extLst>
          </a:blip>
          <a:srcRect l="-548" t="6429" r="548" b="1656"/>
          <a:stretch/>
        </p:blipFill>
        <p:spPr>
          <a:xfrm>
            <a:off x="3170660" y="2159146"/>
            <a:ext cx="4470635" cy="3983822"/>
          </a:xfrm>
          <a:prstGeom prst="rect">
            <a:avLst/>
          </a:prstGeom>
          <a:effectLst>
            <a:softEdge rad="0"/>
          </a:effectLst>
        </p:spPr>
      </p:pic>
      <p:sp>
        <p:nvSpPr>
          <p:cNvPr id="5" name="TextBox 10" descr="&quot; &quot;"/>
          <p:cNvSpPr txBox="1">
            <a:spLocks noChangeArrowheads="1"/>
          </p:cNvSpPr>
          <p:nvPr/>
        </p:nvSpPr>
        <p:spPr bwMode="auto">
          <a:xfrm>
            <a:off x="7998705" y="4621182"/>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charset="2"/>
              <a:buChar char=""/>
              <a:defRPr sz="2600">
                <a:solidFill>
                  <a:schemeClr val="tx1"/>
                </a:solidFill>
                <a:latin typeface="Constantia" charset="0"/>
              </a:defRPr>
            </a:lvl1pPr>
            <a:lvl2pPr marL="742950" indent="-285750">
              <a:spcBef>
                <a:spcPct val="20000"/>
              </a:spcBef>
              <a:buClr>
                <a:schemeClr val="accent1"/>
              </a:buClr>
              <a:buSzPct val="85000"/>
              <a:buFont typeface="Wingdings 2" charset="2"/>
              <a:buChar char=""/>
              <a:defRPr sz="2400">
                <a:solidFill>
                  <a:schemeClr val="tx1"/>
                </a:solidFill>
                <a:latin typeface="Constantia" charset="0"/>
              </a:defRPr>
            </a:lvl2pPr>
            <a:lvl3pPr marL="1143000" indent="-228600">
              <a:spcBef>
                <a:spcPct val="20000"/>
              </a:spcBef>
              <a:buClr>
                <a:schemeClr val="accent2"/>
              </a:buClr>
              <a:buSzPct val="70000"/>
              <a:buFont typeface="Wingdings 2" charset="2"/>
              <a:buChar char=""/>
              <a:defRPr sz="2100">
                <a:solidFill>
                  <a:schemeClr val="tx1"/>
                </a:solidFill>
                <a:latin typeface="Constantia" charset="0"/>
              </a:defRPr>
            </a:lvl3pPr>
            <a:lvl4pPr marL="1600200" indent="-228600">
              <a:spcBef>
                <a:spcPct val="20000"/>
              </a:spcBef>
              <a:buClr>
                <a:srgbClr val="0BD0D9"/>
              </a:buClr>
              <a:buSzPct val="65000"/>
              <a:buFont typeface="Wingdings 2" charset="2"/>
              <a:buChar char=""/>
              <a:defRPr sz="2000">
                <a:solidFill>
                  <a:schemeClr val="tx1"/>
                </a:solidFill>
                <a:latin typeface="Constantia" charset="0"/>
              </a:defRPr>
            </a:lvl4pPr>
            <a:lvl5pPr marL="2057400" indent="-228600">
              <a:spcBef>
                <a:spcPct val="20000"/>
              </a:spcBef>
              <a:buClr>
                <a:srgbClr val="10CF9B"/>
              </a:buClr>
              <a:buSzPct val="65000"/>
              <a:buFont typeface="Wingdings 2" charset="2"/>
              <a:buChar char=""/>
              <a:defRPr sz="2000">
                <a:solidFill>
                  <a:schemeClr val="tx1"/>
                </a:solidFill>
                <a:latin typeface="Constantia" charset="0"/>
              </a:defRPr>
            </a:lvl5pPr>
            <a:lvl6pPr marL="25146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6pPr>
            <a:lvl7pPr marL="29718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7pPr>
            <a:lvl8pPr marL="34290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8pPr>
            <a:lvl9pPr marL="38862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9pPr>
          </a:lstStyle>
          <a:p>
            <a:pPr algn="r" eaLnBrk="1" hangingPunct="1">
              <a:spcBef>
                <a:spcPct val="0"/>
              </a:spcBef>
              <a:buClrTx/>
              <a:buSzTx/>
              <a:buFontTx/>
              <a:buNone/>
            </a:pPr>
            <a:r>
              <a:rPr lang="en-US" altLang="en-US" sz="1400" dirty="0">
                <a:latin typeface="Arial" charset="0"/>
              </a:rPr>
              <a:t>Eardrum</a:t>
            </a:r>
          </a:p>
        </p:txBody>
      </p:sp>
      <p:sp>
        <p:nvSpPr>
          <p:cNvPr id="6" name="TextBox 11" descr="&quot; &quot;"/>
          <p:cNvSpPr txBox="1">
            <a:spLocks noChangeArrowheads="1"/>
          </p:cNvSpPr>
          <p:nvPr/>
        </p:nvSpPr>
        <p:spPr bwMode="auto">
          <a:xfrm>
            <a:off x="8173119" y="3951251"/>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charset="2"/>
              <a:buChar char=""/>
              <a:defRPr sz="2600">
                <a:solidFill>
                  <a:schemeClr val="tx1"/>
                </a:solidFill>
                <a:latin typeface="Constantia" charset="0"/>
              </a:defRPr>
            </a:lvl1pPr>
            <a:lvl2pPr marL="742950" indent="-285750">
              <a:spcBef>
                <a:spcPct val="20000"/>
              </a:spcBef>
              <a:buClr>
                <a:schemeClr val="accent1"/>
              </a:buClr>
              <a:buSzPct val="85000"/>
              <a:buFont typeface="Wingdings 2" charset="2"/>
              <a:buChar char=""/>
              <a:defRPr sz="2400">
                <a:solidFill>
                  <a:schemeClr val="tx1"/>
                </a:solidFill>
                <a:latin typeface="Constantia" charset="0"/>
              </a:defRPr>
            </a:lvl2pPr>
            <a:lvl3pPr marL="1143000" indent="-228600">
              <a:spcBef>
                <a:spcPct val="20000"/>
              </a:spcBef>
              <a:buClr>
                <a:schemeClr val="accent2"/>
              </a:buClr>
              <a:buSzPct val="70000"/>
              <a:buFont typeface="Wingdings 2" charset="2"/>
              <a:buChar char=""/>
              <a:defRPr sz="2100">
                <a:solidFill>
                  <a:schemeClr val="tx1"/>
                </a:solidFill>
                <a:latin typeface="Constantia" charset="0"/>
              </a:defRPr>
            </a:lvl3pPr>
            <a:lvl4pPr marL="1600200" indent="-228600">
              <a:spcBef>
                <a:spcPct val="20000"/>
              </a:spcBef>
              <a:buClr>
                <a:srgbClr val="0BD0D9"/>
              </a:buClr>
              <a:buSzPct val="65000"/>
              <a:buFont typeface="Wingdings 2" charset="2"/>
              <a:buChar char=""/>
              <a:defRPr sz="2000">
                <a:solidFill>
                  <a:schemeClr val="tx1"/>
                </a:solidFill>
                <a:latin typeface="Constantia" charset="0"/>
              </a:defRPr>
            </a:lvl4pPr>
            <a:lvl5pPr marL="2057400" indent="-228600">
              <a:spcBef>
                <a:spcPct val="20000"/>
              </a:spcBef>
              <a:buClr>
                <a:srgbClr val="10CF9B"/>
              </a:buClr>
              <a:buSzPct val="65000"/>
              <a:buFont typeface="Wingdings 2" charset="2"/>
              <a:buChar char=""/>
              <a:defRPr sz="2000">
                <a:solidFill>
                  <a:schemeClr val="tx1"/>
                </a:solidFill>
                <a:latin typeface="Constantia" charset="0"/>
              </a:defRPr>
            </a:lvl5pPr>
            <a:lvl6pPr marL="25146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6pPr>
            <a:lvl7pPr marL="29718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7pPr>
            <a:lvl8pPr marL="34290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8pPr>
            <a:lvl9pPr marL="38862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9pPr>
          </a:lstStyle>
          <a:p>
            <a:pPr eaLnBrk="1" hangingPunct="1">
              <a:spcBef>
                <a:spcPct val="0"/>
              </a:spcBef>
              <a:buClrTx/>
              <a:buSzTx/>
              <a:buFontTx/>
              <a:buNone/>
            </a:pPr>
            <a:r>
              <a:rPr lang="en-US" altLang="en-US" sz="1400" dirty="0">
                <a:latin typeface="Arial" charset="0"/>
              </a:rPr>
              <a:t>Cochlea</a:t>
            </a:r>
          </a:p>
        </p:txBody>
      </p:sp>
      <p:cxnSp>
        <p:nvCxnSpPr>
          <p:cNvPr id="8" name="Straight Connector 7" descr="&quot; &quot;"/>
          <p:cNvCxnSpPr/>
          <p:nvPr/>
        </p:nvCxnSpPr>
        <p:spPr>
          <a:xfrm flipH="1">
            <a:off x="7284888" y="4112436"/>
            <a:ext cx="957663" cy="245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descr="&quot; &quot;"/>
          <p:cNvCxnSpPr/>
          <p:nvPr/>
        </p:nvCxnSpPr>
        <p:spPr>
          <a:xfrm>
            <a:off x="6355333" y="4545135"/>
            <a:ext cx="1817786" cy="232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311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319" y="488730"/>
            <a:ext cx="9979781" cy="665702"/>
          </a:xfrm>
        </p:spPr>
        <p:txBody>
          <a:bodyPr/>
          <a:lstStyle/>
          <a:p>
            <a:r>
              <a:rPr lang="en-US" dirty="0"/>
              <a:t>Journey of Sound to the Brain</a:t>
            </a:r>
            <a:br>
              <a:rPr lang="en-US" dirty="0"/>
            </a:br>
            <a:endParaRPr lang="en-US" dirty="0"/>
          </a:p>
        </p:txBody>
      </p:sp>
      <p:sp>
        <p:nvSpPr>
          <p:cNvPr id="6" name="Rectangle 5">
            <a:extLst>
              <a:ext uri="{FF2B5EF4-FFF2-40B4-BE49-F238E27FC236}">
                <a16:creationId xmlns:a16="http://schemas.microsoft.com/office/drawing/2014/main" id="{73E4814C-8AA4-439A-9CEA-DBB69C0C78E5}"/>
              </a:ext>
            </a:extLst>
          </p:cNvPr>
          <p:cNvSpPr/>
          <p:nvPr/>
        </p:nvSpPr>
        <p:spPr>
          <a:xfrm>
            <a:off x="1918663" y="6059315"/>
            <a:ext cx="8831713" cy="584775"/>
          </a:xfrm>
          <a:prstGeom prst="rect">
            <a:avLst/>
          </a:prstGeom>
        </p:spPr>
        <p:txBody>
          <a:bodyPr wrap="none">
            <a:spAutoFit/>
          </a:bodyPr>
          <a:lstStyle/>
          <a:p>
            <a:r>
              <a:rPr lang="en-US" sz="3200" dirty="0">
                <a:hlinkClick r:id="rId3"/>
              </a:rPr>
              <a:t>https://www.youtube.com/watch?v=inAHoYuTS7U</a:t>
            </a:r>
            <a:r>
              <a:rPr lang="en-US" sz="3200" dirty="0"/>
              <a:t>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074" y="1894381"/>
            <a:ext cx="7143919" cy="4009760"/>
          </a:xfrm>
          <a:prstGeom prst="roundRect">
            <a:avLst>
              <a:gd name="adj" fmla="val 4167"/>
            </a:avLst>
          </a:prstGeom>
          <a:solidFill>
            <a:srgbClr val="FFFFFF"/>
          </a:solidFill>
          <a:ln w="57150" cap="sq">
            <a:solidFill>
              <a:srgbClr val="85BD43"/>
            </a:solidFill>
            <a:miter lim="800000"/>
          </a:ln>
          <a:effectLst/>
          <a:scene3d>
            <a:camera prst="orthographicFront"/>
            <a:lightRig rig="threePt" dir="t">
              <a:rot lat="0" lon="0" rev="2700000"/>
            </a:lightRig>
          </a:scene3d>
          <a:sp3d>
            <a:contourClr>
              <a:srgbClr val="C0C0C0"/>
            </a:contourClr>
          </a:sp3d>
        </p:spPr>
      </p:pic>
    </p:spTree>
    <p:extLst>
      <p:ext uri="{BB962C8B-B14F-4D97-AF65-F5344CB8AC3E}">
        <p14:creationId xmlns:p14="http://schemas.microsoft.com/office/powerpoint/2010/main" val="2577063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902B-CC2C-489C-B055-D77D28B86E5C}"/>
              </a:ext>
            </a:extLst>
          </p:cNvPr>
          <p:cNvSpPr>
            <a:spLocks noGrp="1"/>
          </p:cNvSpPr>
          <p:nvPr>
            <p:ph type="title"/>
          </p:nvPr>
        </p:nvSpPr>
        <p:spPr/>
        <p:txBody>
          <a:bodyPr>
            <a:normAutofit/>
          </a:bodyPr>
          <a:lstStyle/>
          <a:p>
            <a:r>
              <a:rPr lang="en-US" altLang="en-US" dirty="0">
                <a:latin typeface="Calibri" charset="0"/>
                <a:ea typeface="Calibri" charset="0"/>
                <a:cs typeface="Calibri" charset="0"/>
              </a:rPr>
              <a:t>How does sound</a:t>
            </a:r>
            <a:br>
              <a:rPr lang="en-US" altLang="en-US" dirty="0">
                <a:latin typeface="Calibri" charset="0"/>
                <a:ea typeface="Calibri" charset="0"/>
                <a:cs typeface="Calibri" charset="0"/>
              </a:rPr>
            </a:br>
            <a:r>
              <a:rPr lang="en-US" altLang="en-US" dirty="0">
                <a:latin typeface="Calibri" charset="0"/>
                <a:ea typeface="Calibri" charset="0"/>
                <a:cs typeface="Calibri" charset="0"/>
              </a:rPr>
              <a:t>damage our hearing?</a:t>
            </a:r>
            <a:endParaRPr lang="en-US" dirty="0"/>
          </a:p>
        </p:txBody>
      </p:sp>
    </p:spTree>
    <p:extLst>
      <p:ext uri="{BB962C8B-B14F-4D97-AF65-F5344CB8AC3E}">
        <p14:creationId xmlns:p14="http://schemas.microsoft.com/office/powerpoint/2010/main" val="321456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044" y="528869"/>
            <a:ext cx="9979781" cy="665702"/>
          </a:xfrm>
        </p:spPr>
        <p:txBody>
          <a:bodyPr/>
          <a:lstStyle/>
          <a:p>
            <a:r>
              <a:rPr lang="en-US" dirty="0"/>
              <a:t>Healthy Hair Cell Bundles</a:t>
            </a:r>
          </a:p>
        </p:txBody>
      </p:sp>
      <p:pic>
        <p:nvPicPr>
          <p:cNvPr id="4" name="Content Placeholder 3" descr="A photo of a hair cell showing hair-like structures on top called the hair cell bundle."/>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60035" y="2043108"/>
            <a:ext cx="1828800" cy="4159308"/>
          </a:xfrm>
          <a:prstGeom prst="roundRect">
            <a:avLst>
              <a:gd name="adj" fmla="val 8594"/>
            </a:avLst>
          </a:prstGeom>
          <a:solidFill>
            <a:srgbClr val="FFFFFF">
              <a:shade val="85000"/>
            </a:srgbClr>
          </a:solidFill>
          <a:ln w="50800">
            <a:solidFill>
              <a:srgbClr val="8BC53F"/>
            </a:solidFill>
          </a:ln>
          <a:effectLst/>
        </p:spPr>
      </p:pic>
      <p:pic>
        <p:nvPicPr>
          <p:cNvPr id="5" name="Picture 7" descr="Microscopic image of a hair cell bundle, showing hair-like strands.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78169" y="1976432"/>
            <a:ext cx="5545745" cy="4159309"/>
          </a:xfrm>
          <a:prstGeom prst="roundRect">
            <a:avLst>
              <a:gd name="adj" fmla="val 6066"/>
            </a:avLst>
          </a:prstGeom>
          <a:solidFill>
            <a:srgbClr val="FFFFFF">
              <a:shade val="85000"/>
            </a:srgbClr>
          </a:solidFill>
          <a:ln w="50800">
            <a:solidFill>
              <a:srgbClr val="8BC53F"/>
            </a:solidFill>
            <a:round/>
            <a:headEnd/>
            <a:tailEnd/>
          </a:ln>
          <a:effectLst/>
          <a:extLst/>
        </p:spPr>
      </p:pic>
    </p:spTree>
    <p:extLst>
      <p:ext uri="{BB962C8B-B14F-4D97-AF65-F5344CB8AC3E}">
        <p14:creationId xmlns:p14="http://schemas.microsoft.com/office/powerpoint/2010/main" val="408996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320" y="299103"/>
            <a:ext cx="7652120" cy="1083889"/>
          </a:xfrm>
        </p:spPr>
        <p:txBody>
          <a:bodyPr/>
          <a:lstStyle/>
          <a:p>
            <a:pPr>
              <a:lnSpc>
                <a:spcPct val="80000"/>
              </a:lnSpc>
            </a:pPr>
            <a:r>
              <a:rPr lang="en-US" altLang="en-US" dirty="0"/>
              <a:t>What Too Much Noise</a:t>
            </a:r>
            <a:br>
              <a:rPr lang="en-US" altLang="en-US" dirty="0"/>
            </a:br>
            <a:r>
              <a:rPr lang="en-US" altLang="en-US" dirty="0"/>
              <a:t>Can Do to Hair Bundles</a:t>
            </a:r>
            <a:endParaRPr lang="en-US" dirty="0"/>
          </a:p>
        </p:txBody>
      </p:sp>
      <p:pic>
        <p:nvPicPr>
          <p:cNvPr id="4" name="Picture 7" descr="Microscopic photo showing damaged hair cell bundles, with the hair-like strutures bent over and misaligned.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1107320" y="2187537"/>
            <a:ext cx="4494213" cy="3865562"/>
          </a:xfrm>
          <a:prstGeom prst="roundRect">
            <a:avLst>
              <a:gd name="adj" fmla="val 5035"/>
            </a:avLst>
          </a:prstGeom>
          <a:solidFill>
            <a:srgbClr val="FFFFFF">
              <a:shade val="85000"/>
            </a:srgbClr>
          </a:solidFill>
          <a:ln w="50800">
            <a:solidFill>
              <a:srgbClr val="8BC53F"/>
            </a:solidFill>
            <a:miter lim="800000"/>
            <a:headEnd/>
            <a:tailEnd/>
          </a:ln>
          <a:effectLst>
            <a:outerShdw dist="35921" dir="2700000" algn="ctr" rotWithShape="0">
              <a:schemeClr val="bg2"/>
            </a:outerShdw>
          </a:effectLst>
          <a:extLst/>
        </p:spPr>
      </p:pic>
      <p:sp>
        <p:nvSpPr>
          <p:cNvPr id="5" name="TextBox 4"/>
          <p:cNvSpPr txBox="1"/>
          <p:nvPr/>
        </p:nvSpPr>
        <p:spPr>
          <a:xfrm>
            <a:off x="6149339" y="2187537"/>
            <a:ext cx="4225256" cy="1200329"/>
          </a:xfrm>
          <a:prstGeom prst="rect">
            <a:avLst/>
          </a:prstGeom>
          <a:noFill/>
        </p:spPr>
        <p:txBody>
          <a:bodyPr wrap="square" rtlCol="0">
            <a:spAutoFit/>
          </a:bodyPr>
          <a:lstStyle/>
          <a:p>
            <a:r>
              <a:rPr lang="en-US" altLang="en-US" sz="3600" dirty="0">
                <a:latin typeface="Calibri" charset="0"/>
                <a:ea typeface="Calibri" charset="0"/>
                <a:cs typeface="Calibri" charset="0"/>
              </a:rPr>
              <a:t>Picture of damaged hair cell bundles</a:t>
            </a:r>
          </a:p>
        </p:txBody>
      </p:sp>
    </p:spTree>
    <p:extLst>
      <p:ext uri="{BB962C8B-B14F-4D97-AF65-F5344CB8AC3E}">
        <p14:creationId xmlns:p14="http://schemas.microsoft.com/office/powerpoint/2010/main" val="1572883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319" y="503788"/>
            <a:ext cx="9979781" cy="665702"/>
          </a:xfrm>
        </p:spPr>
        <p:txBody>
          <a:bodyPr/>
          <a:lstStyle/>
          <a:p>
            <a:r>
              <a:rPr lang="en-US" altLang="en-US" dirty="0"/>
              <a:t>Keep the Volume Down…</a:t>
            </a:r>
            <a:endParaRPr lang="en-US" dirty="0"/>
          </a:p>
        </p:txBody>
      </p:sp>
      <p:pic>
        <p:nvPicPr>
          <p:cNvPr id="5" name="Picture 4" descr="Screenshot of Keep the volume down video which shows a man sitting on a park bench wearing earbuds and holding his smartphone in his left hand.  &#10;U.S. Department of Health and Human Services logo.&#10;The Centers for Disease Control and Prevention logo.&#10;The Vital Signs logo. &#10;">
            <a:extLst>
              <a:ext uri="{FF2B5EF4-FFF2-40B4-BE49-F238E27FC236}">
                <a16:creationId xmlns:a16="http://schemas.microsoft.com/office/drawing/2014/main" id="{F328AE10-36E7-447C-9133-87814AFB10D6}"/>
              </a:ext>
            </a:extLst>
          </p:cNvPr>
          <p:cNvPicPr>
            <a:picLocks noChangeAspect="1"/>
          </p:cNvPicPr>
          <p:nvPr/>
        </p:nvPicPr>
        <p:blipFill>
          <a:blip r:embed="rId3"/>
          <a:stretch>
            <a:fillRect/>
          </a:stretch>
        </p:blipFill>
        <p:spPr>
          <a:xfrm>
            <a:off x="3057850" y="2053905"/>
            <a:ext cx="6078716" cy="3404941"/>
          </a:xfrm>
          <a:prstGeom prst="roundRect">
            <a:avLst>
              <a:gd name="adj" fmla="val 5717"/>
            </a:avLst>
          </a:prstGeom>
          <a:solidFill>
            <a:srgbClr val="FFFFFF">
              <a:shade val="85000"/>
            </a:srgbClr>
          </a:solidFill>
          <a:ln w="50800">
            <a:solidFill>
              <a:srgbClr val="85BD43"/>
            </a:solidFill>
          </a:ln>
          <a:effectLst/>
        </p:spPr>
      </p:pic>
      <p:sp>
        <p:nvSpPr>
          <p:cNvPr id="3" name="Rectangle 2">
            <a:extLst>
              <a:ext uri="{FF2B5EF4-FFF2-40B4-BE49-F238E27FC236}">
                <a16:creationId xmlns:a16="http://schemas.microsoft.com/office/drawing/2014/main" id="{6AD0DD78-91D4-497B-A6C9-53660BD90F66}"/>
              </a:ext>
            </a:extLst>
          </p:cNvPr>
          <p:cNvSpPr/>
          <p:nvPr/>
        </p:nvSpPr>
        <p:spPr>
          <a:xfrm>
            <a:off x="3519226" y="5758486"/>
            <a:ext cx="5248937" cy="584775"/>
          </a:xfrm>
          <a:prstGeom prst="rect">
            <a:avLst/>
          </a:prstGeom>
        </p:spPr>
        <p:txBody>
          <a:bodyPr wrap="none">
            <a:spAutoFit/>
          </a:bodyPr>
          <a:lstStyle/>
          <a:p>
            <a:r>
              <a:rPr lang="en-US" sz="3200" dirty="0">
                <a:hlinkClick r:id="rId4"/>
              </a:rPr>
              <a:t>https://youtu.be/krqGja-pDcc</a:t>
            </a:r>
            <a:endParaRPr lang="en-US" sz="3200" dirty="0"/>
          </a:p>
        </p:txBody>
      </p:sp>
    </p:spTree>
    <p:extLst>
      <p:ext uri="{BB962C8B-B14F-4D97-AF65-F5344CB8AC3E}">
        <p14:creationId xmlns:p14="http://schemas.microsoft.com/office/powerpoint/2010/main" val="134272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C6A6465-F544-4F55-9A7B-D985FA029096}"/>
              </a:ext>
            </a:extLst>
          </p:cNvPr>
          <p:cNvSpPr>
            <a:spLocks noGrp="1"/>
          </p:cNvSpPr>
          <p:nvPr>
            <p:ph type="title"/>
          </p:nvPr>
        </p:nvSpPr>
        <p:spPr>
          <a:xfrm>
            <a:off x="1107319" y="510212"/>
            <a:ext cx="9979781" cy="665702"/>
          </a:xfrm>
        </p:spPr>
        <p:txBody>
          <a:bodyPr/>
          <a:lstStyle/>
          <a:p>
            <a:r>
              <a:rPr lang="en-US" altLang="en-US" dirty="0">
                <a:latin typeface="Calibri" charset="0"/>
                <a:ea typeface="Calibri" charset="0"/>
                <a:cs typeface="Calibri" charset="0"/>
              </a:rPr>
              <a:t>The Cochlea</a:t>
            </a:r>
            <a:endParaRPr lang="en-US" dirty="0"/>
          </a:p>
        </p:txBody>
      </p:sp>
      <p:sp>
        <p:nvSpPr>
          <p:cNvPr id="5" name="Rounded Rectangle 4" descr="&quot; &quot;"/>
          <p:cNvSpPr/>
          <p:nvPr/>
        </p:nvSpPr>
        <p:spPr>
          <a:xfrm>
            <a:off x="1857286" y="2152141"/>
            <a:ext cx="8477428" cy="4046017"/>
          </a:xfrm>
          <a:prstGeom prst="roundRect">
            <a:avLst>
              <a:gd name="adj" fmla="val 6099"/>
            </a:avLst>
          </a:prstGeom>
          <a:solidFill>
            <a:schemeClr val="bg1"/>
          </a:solidFill>
          <a:ln w="50800">
            <a:solidFill>
              <a:srgbClr val="8BC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Illustration of a cochlea, a snail-shaped organ in the ear. One arrow points to the large end of the organ and notes that “Hair cells on this end detect high-pitched sounds (like cell phones and young children’s voices).” Another arrow points to the other side of the organ and notes “Hair cells on this end detect low-pitched sounds (like a bass guitar and men’s voices).”"/>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447665" y="2727325"/>
            <a:ext cx="4645538" cy="3255264"/>
          </a:xfrm>
        </p:spPr>
      </p:pic>
      <p:sp>
        <p:nvSpPr>
          <p:cNvPr id="7" name="TextBox 6" descr="&quot; &quot;"/>
          <p:cNvSpPr txBox="1"/>
          <p:nvPr/>
        </p:nvSpPr>
        <p:spPr>
          <a:xfrm>
            <a:off x="2054703" y="4251349"/>
            <a:ext cx="2268354" cy="1477328"/>
          </a:xfrm>
          <a:prstGeom prst="rect">
            <a:avLst/>
          </a:prstGeom>
          <a:noFill/>
        </p:spPr>
        <p:txBody>
          <a:bodyPr wrap="square" rtlCol="0">
            <a:spAutoFit/>
          </a:bodyPr>
          <a:lstStyle/>
          <a:p>
            <a:r>
              <a:rPr lang="en-US" dirty="0">
                <a:latin typeface="Calibri" charset="0"/>
                <a:ea typeface="Calibri" charset="0"/>
                <a:cs typeface="Calibri" charset="0"/>
              </a:rPr>
              <a:t>Hair cells on this end detect high-pitched sounds (like cell phones and young children’s voices).</a:t>
            </a:r>
          </a:p>
        </p:txBody>
      </p:sp>
      <p:sp>
        <p:nvSpPr>
          <p:cNvPr id="8" name="TextBox 7" descr="&quot; &quot;"/>
          <p:cNvSpPr txBox="1"/>
          <p:nvPr/>
        </p:nvSpPr>
        <p:spPr>
          <a:xfrm>
            <a:off x="7706402" y="2316078"/>
            <a:ext cx="2552023" cy="1200329"/>
          </a:xfrm>
          <a:prstGeom prst="rect">
            <a:avLst/>
          </a:prstGeom>
          <a:noFill/>
        </p:spPr>
        <p:txBody>
          <a:bodyPr wrap="square" rtlCol="0">
            <a:spAutoFit/>
          </a:bodyPr>
          <a:lstStyle/>
          <a:p>
            <a:r>
              <a:rPr lang="en-US" dirty="0">
                <a:latin typeface="Calibri" charset="0"/>
                <a:ea typeface="Calibri" charset="0"/>
                <a:cs typeface="Calibri" charset="0"/>
              </a:rPr>
              <a:t>Hair cells on this end detect low-pitched sounds (like a bass guitar and men’s voices</a:t>
            </a:r>
            <a:r>
              <a:rPr lang="en-US" dirty="0">
                <a:latin typeface="Arial" charset="0"/>
                <a:ea typeface="Arial" charset="0"/>
                <a:cs typeface="Arial" charset="0"/>
              </a:rPr>
              <a:t>).</a:t>
            </a:r>
          </a:p>
        </p:txBody>
      </p:sp>
      <p:cxnSp>
        <p:nvCxnSpPr>
          <p:cNvPr id="25" name="Straight Arrow Connector 24" descr="&quot; &quot;"/>
          <p:cNvCxnSpPr/>
          <p:nvPr/>
        </p:nvCxnSpPr>
        <p:spPr>
          <a:xfrm flipV="1">
            <a:off x="4323057" y="4354652"/>
            <a:ext cx="695915" cy="420786"/>
          </a:xfrm>
          <a:prstGeom prst="straightConnector1">
            <a:avLst/>
          </a:prstGeom>
          <a:ln w="50800">
            <a:solidFill>
              <a:srgbClr val="8BC53F"/>
            </a:solidFill>
            <a:tailEnd type="triangle"/>
          </a:ln>
          <a:effectLst>
            <a:outerShdw blurRad="76200" dist="63500" dir="2700000" sx="92000" sy="92000" algn="tl" rotWithShape="0">
              <a:prstClr val="black">
                <a:alpha val="59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descr="&quot; &quot;"/>
          <p:cNvCxnSpPr/>
          <p:nvPr/>
        </p:nvCxnSpPr>
        <p:spPr>
          <a:xfrm flipH="1">
            <a:off x="7246515" y="3232348"/>
            <a:ext cx="406706" cy="363019"/>
          </a:xfrm>
          <a:prstGeom prst="straightConnector1">
            <a:avLst/>
          </a:prstGeom>
          <a:ln w="50800">
            <a:solidFill>
              <a:srgbClr val="8BC53F"/>
            </a:solidFill>
            <a:tailEnd type="triangle"/>
          </a:ln>
          <a:effectLst>
            <a:outerShdw blurRad="76200" dist="63500" dir="2700000" sx="92000" sy="92000" algn="tl" rotWithShape="0">
              <a:prstClr val="black">
                <a:alpha val="59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511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5708</TotalTime>
  <Words>2854</Words>
  <Application>Microsoft Office PowerPoint</Application>
  <PresentationFormat>Widescreen</PresentationFormat>
  <Paragraphs>211</Paragraphs>
  <Slides>20</Slides>
  <Notes>20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What Is Sound?  </vt:lpstr>
      <vt:lpstr>How Do We Hear?</vt:lpstr>
      <vt:lpstr>Journey of Sound to the Brain </vt:lpstr>
      <vt:lpstr>How does sound damage our hearing?</vt:lpstr>
      <vt:lpstr>Healthy Hair Cell Bundles</vt:lpstr>
      <vt:lpstr>What Too Much Noise Can Do to Hair Bundles</vt:lpstr>
      <vt:lpstr>Keep the Volume Down…</vt:lpstr>
      <vt:lpstr>The Cochlea</vt:lpstr>
      <vt:lpstr>A sound most adults can’t hear</vt:lpstr>
      <vt:lpstr>What’s That Sound?</vt:lpstr>
      <vt:lpstr>How Loud Is Too Loud?  </vt:lpstr>
      <vt:lpstr>What can you do to protect your hearing?</vt:lpstr>
      <vt:lpstr>PowerPoint Presentation</vt:lpstr>
      <vt:lpstr>PowerPoint Presentation</vt:lpstr>
      <vt:lpstr>PowerPoint Presentation</vt:lpstr>
      <vt:lpstr>PowerPoint Presentation</vt:lpstr>
      <vt:lpstr>Household Appliance Experiment </vt:lpstr>
      <vt:lpstr>Educational Materials</vt:lpstr>
      <vt:lpstr>For more information, visit: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NIDCD Teacher Toolkit PowerPoint Presentation</dc:title>
  <dc:subject>A PowerPoint presentation on the It’s a Noisy Planet. Protect Their Hearing.® campaign.</dc:subject>
  <dc:creator>National Institute on Deafness and Other Communication Disorders</dc:creator>
  <cp:keywords>National Institute on Deafness and Other Communication Disorders; NIDCD; National Institutes of Health; NIH; It’s a Noisy Planet. Protect Their Hearing.®; Noisy Planet campaign; sound; sound vibrations; inner ear; outer ear; middle ear; cochlea; hearing; hair cells; hair cell bundle; lower the volume; move away from the noise; wear hearing protectors; Dangerous Decibels</cp:keywords>
  <cp:lastModifiedBy>Bryan Elrod</cp:lastModifiedBy>
  <cp:revision>154</cp:revision>
  <cp:lastPrinted>2017-05-23T13:50:19Z</cp:lastPrinted>
  <dcterms:created xsi:type="dcterms:W3CDTF">2017-05-03T13:27:01Z</dcterms:created>
  <dcterms:modified xsi:type="dcterms:W3CDTF">2017-12-29T15:45:16Z</dcterms:modified>
  <cp:contentStatus>Public domain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